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5"/>
  </p:notesMasterIdLst>
  <p:sldIdLst>
    <p:sldId id="269" r:id="rId2"/>
    <p:sldId id="275" r:id="rId3"/>
    <p:sldId id="273" r:id="rId4"/>
    <p:sldId id="274" r:id="rId5"/>
    <p:sldId id="257" r:id="rId6"/>
    <p:sldId id="270" r:id="rId7"/>
    <p:sldId id="276" r:id="rId8"/>
    <p:sldId id="277" r:id="rId9"/>
    <p:sldId id="278" r:id="rId10"/>
    <p:sldId id="279" r:id="rId11"/>
    <p:sldId id="260" r:id="rId12"/>
    <p:sldId id="282" r:id="rId13"/>
    <p:sldId id="264" r:id="rId14"/>
    <p:sldId id="287" r:id="rId15"/>
    <p:sldId id="288" r:id="rId16"/>
    <p:sldId id="289" r:id="rId17"/>
    <p:sldId id="280" r:id="rId18"/>
    <p:sldId id="291" r:id="rId19"/>
    <p:sldId id="263" r:id="rId20"/>
    <p:sldId id="281" r:id="rId21"/>
    <p:sldId id="283" r:id="rId22"/>
    <p:sldId id="286" r:id="rId23"/>
    <p:sldId id="29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73"/>
    <a:srgbClr val="004471"/>
    <a:srgbClr val="F8C86B"/>
    <a:srgbClr val="1628FF"/>
    <a:srgbClr val="CCEFFF"/>
    <a:srgbClr val="AEE2E8"/>
    <a:srgbClr val="87D5E5"/>
    <a:srgbClr val="B4DBE4"/>
    <a:srgbClr val="B5E9EF"/>
    <a:srgbClr val="CB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/>
    <p:restoredTop sz="68509"/>
  </p:normalViewPr>
  <p:slideViewPr>
    <p:cSldViewPr snapToGrid="0" snapToObjects="1">
      <p:cViewPr varScale="1">
        <p:scale>
          <a:sx n="103" d="100"/>
          <a:sy n="103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C7520-6C02-FC49-9B92-110145EE2658}" type="doc">
      <dgm:prSet loTypeId="urn:microsoft.com/office/officeart/2005/8/layout/funnel1" loCatId="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s-ES_tradnl"/>
        </a:p>
      </dgm:t>
    </dgm:pt>
    <dgm:pt modelId="{E1BA7A5F-FEB9-D846-BDFD-A5520028CBE2}">
      <dgm:prSet phldrT="[Texto]"/>
      <dgm:spPr/>
      <dgm:t>
        <a:bodyPr/>
        <a:lstStyle/>
        <a:p>
          <a:r>
            <a:rPr lang="es-ES_tradnl" dirty="0" smtClean="0"/>
            <a:t>Analistas</a:t>
          </a:r>
          <a:endParaRPr lang="es-ES_tradnl" dirty="0"/>
        </a:p>
      </dgm:t>
    </dgm:pt>
    <dgm:pt modelId="{E7848F53-A1D6-DE49-A8BB-491F17F9B26B}" type="parTrans" cxnId="{6B6CE06B-AFB5-7E44-9FB2-850D97E018C6}">
      <dgm:prSet/>
      <dgm:spPr/>
      <dgm:t>
        <a:bodyPr/>
        <a:lstStyle/>
        <a:p>
          <a:endParaRPr lang="es-ES_tradnl"/>
        </a:p>
      </dgm:t>
    </dgm:pt>
    <dgm:pt modelId="{73BB0AC2-DA44-5244-A5CA-8B0C7F70BBB8}" type="sibTrans" cxnId="{6B6CE06B-AFB5-7E44-9FB2-850D97E018C6}">
      <dgm:prSet/>
      <dgm:spPr/>
      <dgm:t>
        <a:bodyPr/>
        <a:lstStyle/>
        <a:p>
          <a:endParaRPr lang="es-ES_tradnl"/>
        </a:p>
      </dgm:t>
    </dgm:pt>
    <dgm:pt modelId="{B0D8D9E4-8053-114D-9D46-F0FBB5542895}">
      <dgm:prSet phldrT="[Texto]"/>
      <dgm:spPr/>
      <dgm:t>
        <a:bodyPr/>
        <a:lstStyle/>
        <a:p>
          <a:r>
            <a:rPr lang="es-ES_tradnl" dirty="0" smtClean="0"/>
            <a:t>Tiendas</a:t>
          </a:r>
          <a:endParaRPr lang="es-ES_tradnl" dirty="0"/>
        </a:p>
      </dgm:t>
    </dgm:pt>
    <dgm:pt modelId="{C0B7036D-601F-7049-A6C4-AED6544CF91E}" type="parTrans" cxnId="{439E696C-B1B4-3B4D-B73D-FA2BA9BB5542}">
      <dgm:prSet/>
      <dgm:spPr/>
      <dgm:t>
        <a:bodyPr/>
        <a:lstStyle/>
        <a:p>
          <a:endParaRPr lang="es-ES_tradnl"/>
        </a:p>
      </dgm:t>
    </dgm:pt>
    <dgm:pt modelId="{6E6234F0-E630-3D48-8897-778FE461C918}" type="sibTrans" cxnId="{439E696C-B1B4-3B4D-B73D-FA2BA9BB5542}">
      <dgm:prSet/>
      <dgm:spPr/>
      <dgm:t>
        <a:bodyPr/>
        <a:lstStyle/>
        <a:p>
          <a:endParaRPr lang="es-ES_tradnl"/>
        </a:p>
      </dgm:t>
    </dgm:pt>
    <dgm:pt modelId="{C6B7CC11-6A93-B948-B6E0-A6FDF56CB246}">
      <dgm:prSet phldrT="[Texto]"/>
      <dgm:spPr/>
      <dgm:t>
        <a:bodyPr/>
        <a:lstStyle/>
        <a:p>
          <a:r>
            <a:rPr lang="es-ES_tradnl" dirty="0" smtClean="0"/>
            <a:t>Usuarios</a:t>
          </a:r>
          <a:endParaRPr lang="es-ES_tradnl" dirty="0"/>
        </a:p>
      </dgm:t>
    </dgm:pt>
    <dgm:pt modelId="{77FD52E3-8DA6-3A4A-961F-4668075C2AA2}" type="sibTrans" cxnId="{C791E388-646F-294F-BAC5-AF9C2AB2F330}">
      <dgm:prSet/>
      <dgm:spPr/>
      <dgm:t>
        <a:bodyPr/>
        <a:lstStyle/>
        <a:p>
          <a:endParaRPr lang="es-ES_tradnl"/>
        </a:p>
      </dgm:t>
    </dgm:pt>
    <dgm:pt modelId="{50970EC0-BC51-8C42-96E7-9D590574271A}" type="parTrans" cxnId="{C791E388-646F-294F-BAC5-AF9C2AB2F330}">
      <dgm:prSet/>
      <dgm:spPr/>
      <dgm:t>
        <a:bodyPr/>
        <a:lstStyle/>
        <a:p>
          <a:endParaRPr lang="es-ES_tradnl"/>
        </a:p>
      </dgm:t>
    </dgm:pt>
    <dgm:pt modelId="{B155BE02-EC7D-4E4F-9D35-FED5CA276DC7}">
      <dgm:prSet phldrT="[Texto]"/>
      <dgm:spPr/>
      <dgm:t>
        <a:bodyPr/>
        <a:lstStyle/>
        <a:p>
          <a:r>
            <a:rPr lang="es-ES_tradnl" smtClean="0"/>
            <a:t>Appay</a:t>
          </a:r>
          <a:endParaRPr lang="es-ES_tradnl" dirty="0"/>
        </a:p>
      </dgm:t>
    </dgm:pt>
    <dgm:pt modelId="{C4EC7760-7372-A34F-AB44-8F60CED047E1}" type="sibTrans" cxnId="{C8548033-3B98-8D4B-89B5-4EAF9CFCCBB5}">
      <dgm:prSet/>
      <dgm:spPr/>
      <dgm:t>
        <a:bodyPr/>
        <a:lstStyle/>
        <a:p>
          <a:endParaRPr lang="es-ES_tradnl"/>
        </a:p>
      </dgm:t>
    </dgm:pt>
    <dgm:pt modelId="{52B26A41-ABC4-724A-BB4E-3D80F2FD7E01}" type="parTrans" cxnId="{C8548033-3B98-8D4B-89B5-4EAF9CFCCBB5}">
      <dgm:prSet/>
      <dgm:spPr/>
      <dgm:t>
        <a:bodyPr/>
        <a:lstStyle/>
        <a:p>
          <a:endParaRPr lang="es-ES_tradnl"/>
        </a:p>
      </dgm:t>
    </dgm:pt>
    <dgm:pt modelId="{24358357-8387-9442-80FA-6A9461CB55F2}" type="pres">
      <dgm:prSet presAssocID="{1F5C7520-6C02-FC49-9B92-110145EE265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4C51F0CF-0BB2-0447-9121-C3EC42BD0F22}" type="pres">
      <dgm:prSet presAssocID="{1F5C7520-6C02-FC49-9B92-110145EE2658}" presName="ellipse" presStyleLbl="trBgShp" presStyleIdx="0" presStyleCnt="1"/>
      <dgm:spPr/>
      <dgm:t>
        <a:bodyPr/>
        <a:lstStyle/>
        <a:p>
          <a:endParaRPr lang="es-ES_tradnl"/>
        </a:p>
      </dgm:t>
    </dgm:pt>
    <dgm:pt modelId="{1080AAA0-2B2F-C743-92C7-3D3E5885F671}" type="pres">
      <dgm:prSet presAssocID="{1F5C7520-6C02-FC49-9B92-110145EE2658}" presName="arrow1" presStyleLbl="fgShp" presStyleIdx="0" presStyleCnt="1"/>
      <dgm:spPr/>
      <dgm:t>
        <a:bodyPr/>
        <a:lstStyle/>
        <a:p>
          <a:endParaRPr lang="es-ES_tradnl"/>
        </a:p>
      </dgm:t>
    </dgm:pt>
    <dgm:pt modelId="{6F833B8B-7D3B-024C-B9DD-1C16063681A7}" type="pres">
      <dgm:prSet presAssocID="{1F5C7520-6C02-FC49-9B92-110145EE265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9B3F5280-07D4-2C4D-808E-A1D0E75BDC82}" type="pres">
      <dgm:prSet presAssocID="{B0D8D9E4-8053-114D-9D46-F0FBB554289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329B6AAA-4A1B-5447-B16F-AFAC81FFBF98}" type="pres">
      <dgm:prSet presAssocID="{C6B7CC11-6A93-B948-B6E0-A6FDF56CB24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335361C-C4BE-DC49-B36F-AE308418CB02}" type="pres">
      <dgm:prSet presAssocID="{B155BE02-EC7D-4E4F-9D35-FED5CA276DC7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1CFA0E5-578F-3C44-851A-818EEE4E906B}" type="pres">
      <dgm:prSet presAssocID="{1F5C7520-6C02-FC49-9B92-110145EE2658}" presName="funnel" presStyleLbl="trAlignAcc1" presStyleIdx="0" presStyleCnt="1"/>
      <dgm:spPr/>
      <dgm:t>
        <a:bodyPr/>
        <a:lstStyle/>
        <a:p>
          <a:endParaRPr lang="es-ES_tradnl"/>
        </a:p>
      </dgm:t>
    </dgm:pt>
  </dgm:ptLst>
  <dgm:cxnLst>
    <dgm:cxn modelId="{C8548033-3B98-8D4B-89B5-4EAF9CFCCBB5}" srcId="{1F5C7520-6C02-FC49-9B92-110145EE2658}" destId="{B155BE02-EC7D-4E4F-9D35-FED5CA276DC7}" srcOrd="3" destOrd="0" parTransId="{52B26A41-ABC4-724A-BB4E-3D80F2FD7E01}" sibTransId="{C4EC7760-7372-A34F-AB44-8F60CED047E1}"/>
    <dgm:cxn modelId="{439E696C-B1B4-3B4D-B73D-FA2BA9BB5542}" srcId="{1F5C7520-6C02-FC49-9B92-110145EE2658}" destId="{B0D8D9E4-8053-114D-9D46-F0FBB5542895}" srcOrd="1" destOrd="0" parTransId="{C0B7036D-601F-7049-A6C4-AED6544CF91E}" sibTransId="{6E6234F0-E630-3D48-8897-778FE461C918}"/>
    <dgm:cxn modelId="{A985DF43-2C5D-0C40-B731-3D7D4932F8BF}" type="presOf" srcId="{E1BA7A5F-FEB9-D846-BDFD-A5520028CBE2}" destId="{7335361C-C4BE-DC49-B36F-AE308418CB02}" srcOrd="0" destOrd="0" presId="urn:microsoft.com/office/officeart/2005/8/layout/funnel1"/>
    <dgm:cxn modelId="{59A990E4-51AD-754E-9202-B764FEFFC3B4}" type="presOf" srcId="{1F5C7520-6C02-FC49-9B92-110145EE2658}" destId="{24358357-8387-9442-80FA-6A9461CB55F2}" srcOrd="0" destOrd="0" presId="urn:microsoft.com/office/officeart/2005/8/layout/funnel1"/>
    <dgm:cxn modelId="{A5FF4F40-1393-8642-B887-55E4D806ECEE}" type="presOf" srcId="{B155BE02-EC7D-4E4F-9D35-FED5CA276DC7}" destId="{6F833B8B-7D3B-024C-B9DD-1C16063681A7}" srcOrd="0" destOrd="0" presId="urn:microsoft.com/office/officeart/2005/8/layout/funnel1"/>
    <dgm:cxn modelId="{B4620E27-2962-9D4E-9762-2D5F85C33564}" type="presOf" srcId="{C6B7CC11-6A93-B948-B6E0-A6FDF56CB246}" destId="{9B3F5280-07D4-2C4D-808E-A1D0E75BDC82}" srcOrd="0" destOrd="0" presId="urn:microsoft.com/office/officeart/2005/8/layout/funnel1"/>
    <dgm:cxn modelId="{C791E388-646F-294F-BAC5-AF9C2AB2F330}" srcId="{1F5C7520-6C02-FC49-9B92-110145EE2658}" destId="{C6B7CC11-6A93-B948-B6E0-A6FDF56CB246}" srcOrd="2" destOrd="0" parTransId="{50970EC0-BC51-8C42-96E7-9D590574271A}" sibTransId="{77FD52E3-8DA6-3A4A-961F-4668075C2AA2}"/>
    <dgm:cxn modelId="{E79A622F-0EB3-2043-BCDA-CFA18402268D}" type="presOf" srcId="{B0D8D9E4-8053-114D-9D46-F0FBB5542895}" destId="{329B6AAA-4A1B-5447-B16F-AFAC81FFBF98}" srcOrd="0" destOrd="0" presId="urn:microsoft.com/office/officeart/2005/8/layout/funnel1"/>
    <dgm:cxn modelId="{6B6CE06B-AFB5-7E44-9FB2-850D97E018C6}" srcId="{1F5C7520-6C02-FC49-9B92-110145EE2658}" destId="{E1BA7A5F-FEB9-D846-BDFD-A5520028CBE2}" srcOrd="0" destOrd="0" parTransId="{E7848F53-A1D6-DE49-A8BB-491F17F9B26B}" sibTransId="{73BB0AC2-DA44-5244-A5CA-8B0C7F70BBB8}"/>
    <dgm:cxn modelId="{8EE7AAB6-D94E-1046-B198-2AAD4D49A624}" type="presParOf" srcId="{24358357-8387-9442-80FA-6A9461CB55F2}" destId="{4C51F0CF-0BB2-0447-9121-C3EC42BD0F22}" srcOrd="0" destOrd="0" presId="urn:microsoft.com/office/officeart/2005/8/layout/funnel1"/>
    <dgm:cxn modelId="{71D4188D-DE14-3240-8E1B-867EF30A0B26}" type="presParOf" srcId="{24358357-8387-9442-80FA-6A9461CB55F2}" destId="{1080AAA0-2B2F-C743-92C7-3D3E5885F671}" srcOrd="1" destOrd="0" presId="urn:microsoft.com/office/officeart/2005/8/layout/funnel1"/>
    <dgm:cxn modelId="{1C44473A-B7B1-A04D-8A32-39C291FF6BAB}" type="presParOf" srcId="{24358357-8387-9442-80FA-6A9461CB55F2}" destId="{6F833B8B-7D3B-024C-B9DD-1C16063681A7}" srcOrd="2" destOrd="0" presId="urn:microsoft.com/office/officeart/2005/8/layout/funnel1"/>
    <dgm:cxn modelId="{D7D327FB-2898-EA44-BC70-3FBAA08E72F1}" type="presParOf" srcId="{24358357-8387-9442-80FA-6A9461CB55F2}" destId="{9B3F5280-07D4-2C4D-808E-A1D0E75BDC82}" srcOrd="3" destOrd="0" presId="urn:microsoft.com/office/officeart/2005/8/layout/funnel1"/>
    <dgm:cxn modelId="{939ADCE0-1DF7-4442-9953-4D81FBE9863C}" type="presParOf" srcId="{24358357-8387-9442-80FA-6A9461CB55F2}" destId="{329B6AAA-4A1B-5447-B16F-AFAC81FFBF98}" srcOrd="4" destOrd="0" presId="urn:microsoft.com/office/officeart/2005/8/layout/funnel1"/>
    <dgm:cxn modelId="{829984A0-E110-B84A-9D2D-6C61FFF58635}" type="presParOf" srcId="{24358357-8387-9442-80FA-6A9461CB55F2}" destId="{7335361C-C4BE-DC49-B36F-AE308418CB02}" srcOrd="5" destOrd="0" presId="urn:microsoft.com/office/officeart/2005/8/layout/funnel1"/>
    <dgm:cxn modelId="{3B8386A9-39F7-D34E-85A0-BCFB68D94E78}" type="presParOf" srcId="{24358357-8387-9442-80FA-6A9461CB55F2}" destId="{21CFA0E5-578F-3C44-851A-818EEE4E906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1F0CF-0BB2-0447-9121-C3EC42BD0F22}">
      <dsp:nvSpPr>
        <dsp:cNvPr id="0" name=""/>
        <dsp:cNvSpPr/>
      </dsp:nvSpPr>
      <dsp:spPr>
        <a:xfrm>
          <a:off x="3836720" y="250725"/>
          <a:ext cx="4975928" cy="172807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0AAA0-2B2F-C743-92C7-3D3E5885F671}">
      <dsp:nvSpPr>
        <dsp:cNvPr id="0" name=""/>
        <dsp:cNvSpPr/>
      </dsp:nvSpPr>
      <dsp:spPr>
        <a:xfrm>
          <a:off x="5850235" y="4482192"/>
          <a:ext cx="964327" cy="617169"/>
        </a:xfrm>
        <a:prstGeom prst="down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833B8B-7D3B-024C-B9DD-1C16063681A7}">
      <dsp:nvSpPr>
        <dsp:cNvPr id="0" name=""/>
        <dsp:cNvSpPr/>
      </dsp:nvSpPr>
      <dsp:spPr>
        <a:xfrm>
          <a:off x="4018014" y="4975928"/>
          <a:ext cx="4628770" cy="115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100" kern="1200" smtClean="0"/>
            <a:t>Appay</a:t>
          </a:r>
          <a:endParaRPr lang="es-ES_tradnl" sz="4100" kern="1200" dirty="0"/>
        </a:p>
      </dsp:txBody>
      <dsp:txXfrm>
        <a:off x="4018014" y="4975928"/>
        <a:ext cx="4628770" cy="1157192"/>
      </dsp:txXfrm>
    </dsp:sp>
    <dsp:sp modelId="{9B3F5280-07D4-2C4D-808E-A1D0E75BDC82}">
      <dsp:nvSpPr>
        <dsp:cNvPr id="0" name=""/>
        <dsp:cNvSpPr/>
      </dsp:nvSpPr>
      <dsp:spPr>
        <a:xfrm>
          <a:off x="5645798" y="2112262"/>
          <a:ext cx="1735788" cy="173578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Usuarios</a:t>
          </a:r>
          <a:endParaRPr lang="es-ES_tradnl" sz="2400" kern="1200" dirty="0"/>
        </a:p>
      </dsp:txBody>
      <dsp:txXfrm>
        <a:off x="5899998" y="2366462"/>
        <a:ext cx="1227388" cy="1227388"/>
      </dsp:txXfrm>
    </dsp:sp>
    <dsp:sp modelId="{329B6AAA-4A1B-5447-B16F-AFAC81FFBF98}">
      <dsp:nvSpPr>
        <dsp:cNvPr id="0" name=""/>
        <dsp:cNvSpPr/>
      </dsp:nvSpPr>
      <dsp:spPr>
        <a:xfrm>
          <a:off x="4403745" y="810034"/>
          <a:ext cx="1735788" cy="173578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2704"/>
                <a:satOff val="-5315"/>
                <a:lumOff val="136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72704"/>
                <a:satOff val="-5315"/>
                <a:lumOff val="136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72704"/>
                <a:satOff val="-5315"/>
                <a:lumOff val="136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Tiendas</a:t>
          </a:r>
          <a:endParaRPr lang="es-ES_tradnl" sz="2400" kern="1200" dirty="0"/>
        </a:p>
      </dsp:txBody>
      <dsp:txXfrm>
        <a:off x="4657945" y="1064234"/>
        <a:ext cx="1227388" cy="1227388"/>
      </dsp:txXfrm>
    </dsp:sp>
    <dsp:sp modelId="{7335361C-C4BE-DC49-B36F-AE308418CB02}">
      <dsp:nvSpPr>
        <dsp:cNvPr id="0" name=""/>
        <dsp:cNvSpPr/>
      </dsp:nvSpPr>
      <dsp:spPr>
        <a:xfrm>
          <a:off x="6178107" y="390359"/>
          <a:ext cx="1735788" cy="173578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5408"/>
                <a:satOff val="-10630"/>
                <a:lumOff val="27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45408"/>
                <a:satOff val="-10630"/>
                <a:lumOff val="27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45408"/>
                <a:satOff val="-10630"/>
                <a:lumOff val="27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 smtClean="0"/>
            <a:t>Analistas</a:t>
          </a:r>
          <a:endParaRPr lang="es-ES_tradnl" sz="2400" kern="1200" dirty="0"/>
        </a:p>
      </dsp:txBody>
      <dsp:txXfrm>
        <a:off x="6432307" y="644559"/>
        <a:ext cx="1227388" cy="1227388"/>
      </dsp:txXfrm>
    </dsp:sp>
    <dsp:sp modelId="{21CFA0E5-578F-3C44-851A-818EEE4E906B}">
      <dsp:nvSpPr>
        <dsp:cNvPr id="0" name=""/>
        <dsp:cNvSpPr/>
      </dsp:nvSpPr>
      <dsp:spPr>
        <a:xfrm>
          <a:off x="3632283" y="38573"/>
          <a:ext cx="5400232" cy="432018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847AE-7A0D-5549-A090-5C5BF484F588}" type="datetimeFigureOut">
              <a:rPr lang="es-ES_tradnl" smtClean="0"/>
              <a:t>11/1/17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AB07A-B589-3846-B897-4C874559C0F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57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4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5º Confirmar Compra.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Una vez realizado estos sencillos pasos, podemos abandonar la tienda sin pasar por caja ni hacer colas.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3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Bueno </a:t>
            </a:r>
            <a:r>
              <a:rPr lang="es-ES_tradnl" baseline="0" dirty="0" smtClean="0"/>
              <a:t>Mi nombre es </a:t>
            </a:r>
            <a:r>
              <a:rPr lang="es-ES_tradnl" baseline="0" dirty="0" err="1" smtClean="0"/>
              <a:t>Jose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Fco</a:t>
            </a:r>
            <a:r>
              <a:rPr lang="es-ES_tradnl" baseline="0" dirty="0" smtClean="0"/>
              <a:t> Moreno y esto es </a:t>
            </a:r>
            <a:r>
              <a:rPr lang="es-ES_tradnl" baseline="0" dirty="0" err="1" smtClean="0"/>
              <a:t>Appay</a:t>
            </a:r>
            <a:endParaRPr lang="es-ES_tradnl" baseline="0" dirty="0" smtClean="0"/>
          </a:p>
          <a:p>
            <a:endParaRPr lang="es-ES_tradnl" baseline="0" dirty="0" smtClean="0"/>
          </a:p>
          <a:p>
            <a:endParaRPr lang="es-ES_tradnl" baseline="0" dirty="0" smtClean="0"/>
          </a:p>
          <a:p>
            <a:endParaRPr lang="es-ES_tradnl" baseline="0" dirty="0" smtClean="0"/>
          </a:p>
          <a:p>
            <a:r>
              <a:rPr lang="es-ES_tradnl" baseline="0" dirty="0" smtClean="0"/>
              <a:t>Una vez termina el video</a:t>
            </a:r>
            <a:r>
              <a:rPr lang="mr-IN" baseline="0" dirty="0" smtClean="0"/>
              <a:t>………</a:t>
            </a:r>
            <a:r>
              <a:rPr lang="es-ES" baseline="0" dirty="0" smtClean="0"/>
              <a:t>.Empieza Sergio.</a:t>
            </a:r>
          </a:p>
          <a:p>
            <a:endParaRPr lang="es-ES" baseline="0" dirty="0" smtClean="0"/>
          </a:p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57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Ahora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lo que </a:t>
            </a:r>
            <a:r>
              <a:rPr lang="en-US" baseline="0" dirty="0" err="1" smtClean="0"/>
              <a:t>tenemos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hecho</a:t>
            </a:r>
            <a:r>
              <a:rPr lang="en-US" baseline="0" dirty="0" smtClean="0"/>
              <a:t> hasta la </a:t>
            </a:r>
            <a:r>
              <a:rPr lang="en-US" baseline="0" dirty="0" err="1" smtClean="0"/>
              <a:t>fecha</a:t>
            </a:r>
            <a:r>
              <a:rPr lang="en-US" baseline="0" dirty="0" smtClean="0"/>
              <a:t> y la </a:t>
            </a:r>
            <a:r>
              <a:rPr lang="en-US" baseline="0" dirty="0" err="1" smtClean="0"/>
              <a:t>Hoja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ruta</a:t>
            </a:r>
            <a:r>
              <a:rPr lang="en-US" baseline="0" dirty="0" smtClean="0"/>
              <a:t>, la </a:t>
            </a:r>
            <a:r>
              <a:rPr lang="en-US" baseline="0" dirty="0" err="1" smtClean="0"/>
              <a:t>cual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plazos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proyecto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583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En primer</a:t>
            </a:r>
            <a:r>
              <a:rPr lang="es-ES_tradnl" baseline="0" dirty="0" smtClean="0"/>
              <a:t> lugar, la conexión la hacemos de forma segura mediante el protocolo SSL.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Luego la seguridad para nuestros clientes, la tenemos implementada de la siguiente forma:</a:t>
            </a:r>
          </a:p>
          <a:p>
            <a:r>
              <a:rPr lang="es-ES_tradnl" baseline="0" dirty="0" smtClean="0"/>
              <a:t>	</a:t>
            </a:r>
          </a:p>
          <a:p>
            <a:r>
              <a:rPr lang="es-ES_tradnl" baseline="0" dirty="0" smtClean="0"/>
              <a:t>	El </a:t>
            </a:r>
            <a:r>
              <a:rPr lang="es-ES_tradnl" baseline="0" dirty="0" err="1" smtClean="0"/>
              <a:t>Login</a:t>
            </a:r>
            <a:r>
              <a:rPr lang="es-ES_tradnl" baseline="0" dirty="0" smtClean="0"/>
              <a:t> usando </a:t>
            </a:r>
            <a:r>
              <a:rPr lang="es-ES_tradnl" baseline="0" dirty="0" err="1" smtClean="0"/>
              <a:t>Tokens</a:t>
            </a:r>
            <a:r>
              <a:rPr lang="es-ES_tradnl" baseline="0" dirty="0" smtClean="0"/>
              <a:t> de duración 7 días y para recuperar la contraseña o registrarse usamos un </a:t>
            </a:r>
            <a:r>
              <a:rPr lang="es-ES_tradnl" baseline="0" dirty="0" err="1" smtClean="0"/>
              <a:t>token</a:t>
            </a:r>
            <a:r>
              <a:rPr lang="es-ES_tradnl" baseline="0" dirty="0" smtClean="0"/>
              <a:t> que dura 24 horas.</a:t>
            </a:r>
          </a:p>
          <a:p>
            <a:endParaRPr lang="es-ES_tradnl" baseline="0" dirty="0" smtClean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3975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s-ES" b="1" dirty="0" smtClean="0">
                <a:latin typeface="Calibri" charset="0"/>
                <a:ea typeface="Calibri" charset="0"/>
                <a:cs typeface="Times New Roman" charset="0"/>
              </a:rPr>
              <a:t>Pago seguro</a:t>
            </a:r>
            <a:endParaRPr lang="es-ES_tradnl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spcAft>
                <a:spcPts val="0"/>
              </a:spcAft>
              <a:buFont typeface="Calibri" charset="0"/>
              <a:buChar char="-"/>
            </a:pPr>
            <a:r>
              <a:rPr lang="es-ES" dirty="0" smtClean="0">
                <a:latin typeface="Calibri" charset="0"/>
                <a:ea typeface="Calibri" charset="0"/>
                <a:cs typeface="Times New Roman" charset="0"/>
              </a:rPr>
              <a:t>API del TPV </a:t>
            </a:r>
            <a:r>
              <a:rPr lang="es-ES" dirty="0" err="1" smtClean="0">
                <a:latin typeface="Calibri" charset="0"/>
                <a:ea typeface="Calibri" charset="0"/>
                <a:cs typeface="Times New Roman" charset="0"/>
              </a:rPr>
              <a:t>Stripe</a:t>
            </a:r>
            <a:endParaRPr lang="es-ES_tradnl" dirty="0" smtClean="0">
              <a:latin typeface="Calibri" charset="0"/>
              <a:ea typeface="Calibri" charset="0"/>
              <a:cs typeface="Times New Roman" charset="0"/>
            </a:endParaRPr>
          </a:p>
          <a:p>
            <a:endParaRPr lang="es-ES_tradnl" dirty="0" smtClean="0"/>
          </a:p>
          <a:p>
            <a:r>
              <a:rPr lang="es-ES_tradnl" dirty="0" err="1" smtClean="0"/>
              <a:t>Stripe</a:t>
            </a:r>
            <a:r>
              <a:rPr lang="es-ES_tradnl" dirty="0" smtClean="0"/>
              <a:t> nos proporciona una clave pública y una clave secreta. El funcionamiento una vez enviamos la clave pública al servidor junto con la cantidad a pagar y los datos del usuario el servicio realiza el pago y si ha sido correcto se devuelve el </a:t>
            </a:r>
            <a:r>
              <a:rPr lang="es-ES_tradnl" dirty="0" err="1" smtClean="0"/>
              <a:t>token</a:t>
            </a:r>
            <a:r>
              <a:rPr lang="es-ES_tradnl" dirty="0" smtClean="0"/>
              <a:t> correspondiente. </a:t>
            </a:r>
          </a:p>
          <a:p>
            <a:r>
              <a:rPr lang="es-ES_tradnl" dirty="0" smtClean="0"/>
              <a:t>Para realizar las pruebas de desarrollador </a:t>
            </a:r>
            <a:r>
              <a:rPr lang="es-ES_tradnl" dirty="0" err="1" smtClean="0"/>
              <a:t>Stripe</a:t>
            </a:r>
            <a:r>
              <a:rPr lang="es-ES_tradnl" dirty="0" smtClean="0"/>
              <a:t> ofrece un modo Test con una tarjeta de prueba: 4242 4242 … con la que podemos comprobar la correcta implementación de la API de su servicio. </a:t>
            </a:r>
          </a:p>
          <a:p>
            <a:endParaRPr lang="es-ES_tradnl" dirty="0" smtClean="0"/>
          </a:p>
          <a:p>
            <a:r>
              <a:rPr lang="es-ES_tradnl" dirty="0" smtClean="0"/>
              <a:t>La ventaja de usar </a:t>
            </a:r>
            <a:r>
              <a:rPr lang="es-ES_tradnl" dirty="0" err="1" smtClean="0"/>
              <a:t>Stripe</a:t>
            </a:r>
            <a:r>
              <a:rPr lang="es-ES_tradnl" dirty="0" smtClean="0"/>
              <a:t> es que se consigue guardar</a:t>
            </a:r>
            <a:r>
              <a:rPr lang="es-ES_tradnl" baseline="0" dirty="0" smtClean="0"/>
              <a:t> distintos numero de tarjetas, utilizando su servicio.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="1" dirty="0" smtClean="0"/>
              <a:t>CMS: </a:t>
            </a:r>
          </a:p>
          <a:p>
            <a:endParaRPr lang="es-ES_tradnl" dirty="0" smtClean="0"/>
          </a:p>
          <a:p>
            <a:r>
              <a:rPr lang="es-ES_tradnl" dirty="0" smtClean="0"/>
              <a:t>Como hemos comentado anteriormente desde el CMS podremos realizar muchas acciones, algunas de las que no</a:t>
            </a:r>
            <a:r>
              <a:rPr lang="es-ES_tradnl" baseline="0" dirty="0" smtClean="0"/>
              <a:t> hemos comentado antes son:</a:t>
            </a:r>
            <a:endParaRPr lang="es-ES_tradnl" dirty="0" smtClean="0"/>
          </a:p>
          <a:p>
            <a:r>
              <a:rPr lang="es-ES_tradnl" dirty="0" smtClean="0"/>
              <a:t>	Ver todas las facturas de un cliente.</a:t>
            </a:r>
          </a:p>
          <a:p>
            <a:r>
              <a:rPr lang="es-ES_tradnl" dirty="0" smtClean="0"/>
              <a:t>	Crear  y editar los productos de su comercio.</a:t>
            </a:r>
          </a:p>
          <a:p>
            <a:r>
              <a:rPr lang="es-ES_tradnl" dirty="0" smtClean="0"/>
              <a:t>	Importar su base de datos interna a la base de datos de </a:t>
            </a:r>
            <a:r>
              <a:rPr lang="es-ES_tradnl" dirty="0" err="1" smtClean="0"/>
              <a:t>Appay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	Crear ofertas personalizadas.</a:t>
            </a:r>
          </a:p>
          <a:p>
            <a:endParaRPr lang="es-ES_tradnl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910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="1" dirty="0" smtClean="0"/>
              <a:t>Servicios de Terceros:</a:t>
            </a:r>
          </a:p>
          <a:p>
            <a:r>
              <a:rPr lang="es-ES_tradnl" b="1" dirty="0" err="1" smtClean="0"/>
              <a:t>Pixplorer</a:t>
            </a:r>
            <a:r>
              <a:rPr lang="es-ES_tradnl" b="1" dirty="0" smtClean="0"/>
              <a:t> </a:t>
            </a:r>
            <a:r>
              <a:rPr lang="es-ES_tradnl" dirty="0" smtClean="0"/>
              <a:t>es una API que permite buscar imágenes libres de derecho de autor por internet. En </a:t>
            </a:r>
            <a:r>
              <a:rPr lang="es-ES_tradnl" dirty="0" err="1" smtClean="0"/>
              <a:t>Appay</a:t>
            </a:r>
            <a:r>
              <a:rPr lang="es-ES_tradnl" dirty="0" smtClean="0"/>
              <a:t> la hemos implementado para permitir añadir imágenes de los productos desde el CMS sin necesidad de buscar la foto de forma local.</a:t>
            </a:r>
          </a:p>
          <a:p>
            <a:endParaRPr lang="es-ES_tradnl" b="1" dirty="0" smtClean="0"/>
          </a:p>
          <a:p>
            <a:r>
              <a:rPr lang="es-ES_tradnl" b="1" dirty="0" err="1" smtClean="0"/>
              <a:t>Firebase</a:t>
            </a:r>
            <a:r>
              <a:rPr lang="es-ES_tradnl" b="1" dirty="0" smtClean="0"/>
              <a:t> </a:t>
            </a:r>
            <a:r>
              <a:rPr lang="es-ES_tradnl" dirty="0" smtClean="0"/>
              <a:t>es un </a:t>
            </a:r>
            <a:r>
              <a:rPr lang="es-ES_tradnl" dirty="0" err="1" smtClean="0"/>
              <a:t>backendless</a:t>
            </a:r>
            <a:r>
              <a:rPr lang="es-ES_tradnl" dirty="0" smtClean="0"/>
              <a:t> desarrollado por Google que tiene diversas funciones como base de datos, servidores de almacenamiento, servicios de autenticación y de hosting…En nuestro proyecto vamos a utilizar la API que nos ofrece este servicio para las siguientes funciones: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Servidor de base de datos</a:t>
            </a:r>
            <a:r>
              <a:rPr lang="es-ES_tradnl" dirty="0" smtClean="0"/>
              <a:t>: Almacenaremos las imágenes de los usuarios y los productos.</a:t>
            </a:r>
          </a:p>
          <a:p>
            <a:r>
              <a:rPr lang="es-ES_tradnl" dirty="0" smtClean="0"/>
              <a:t>	Delegaremos la autenticación en Facebook y Google a </a:t>
            </a:r>
            <a:r>
              <a:rPr lang="es-ES_tradnl" dirty="0" err="1" smtClean="0"/>
              <a:t>Firebase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Hosting:</a:t>
            </a:r>
            <a:r>
              <a:rPr lang="es-ES_tradnl" dirty="0" smtClean="0"/>
              <a:t> A través de la API subiremos nuestra aplicación Angular2 a un host.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Google </a:t>
            </a:r>
            <a:r>
              <a:rPr lang="es-ES_tradnl" b="1" dirty="0" err="1" smtClean="0"/>
              <a:t>Maps</a:t>
            </a:r>
            <a:r>
              <a:rPr lang="es-ES_tradnl" b="1" dirty="0" smtClean="0"/>
              <a:t>:</a:t>
            </a:r>
            <a:r>
              <a:rPr lang="es-ES_tradnl" b="1" baseline="0" dirty="0" smtClean="0"/>
              <a:t> </a:t>
            </a:r>
            <a:r>
              <a:rPr lang="es-ES_tradnl" dirty="0" smtClean="0"/>
              <a:t>Hemos utilizado la API de google </a:t>
            </a:r>
            <a:r>
              <a:rPr lang="es-ES_tradnl" dirty="0" err="1" smtClean="0"/>
              <a:t>Maps</a:t>
            </a:r>
            <a:r>
              <a:rPr lang="es-ES_tradnl" dirty="0" smtClean="0"/>
              <a:t> para mostrar en la aplicación móvil dónde se sitúa cada tienda que use </a:t>
            </a:r>
            <a:r>
              <a:rPr lang="es-ES_tradnl" dirty="0" err="1" smtClean="0"/>
              <a:t>Appay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Google </a:t>
            </a:r>
            <a:r>
              <a:rPr lang="es-ES_tradnl" b="1" dirty="0" err="1" smtClean="0"/>
              <a:t>Analytics</a:t>
            </a:r>
            <a:r>
              <a:rPr lang="es-ES_tradnl" b="1" dirty="0" smtClean="0"/>
              <a:t>:</a:t>
            </a:r>
            <a:r>
              <a:rPr lang="es-ES_tradnl" b="1" baseline="0" dirty="0" smtClean="0"/>
              <a:t> </a:t>
            </a:r>
            <a:r>
              <a:rPr lang="es-ES_tradnl" dirty="0" smtClean="0"/>
              <a:t>Vamos a integrar Google </a:t>
            </a:r>
            <a:r>
              <a:rPr lang="es-ES_tradnl" dirty="0" err="1" smtClean="0"/>
              <a:t>Analytics</a:t>
            </a:r>
            <a:r>
              <a:rPr lang="es-ES_tradnl" dirty="0" smtClean="0"/>
              <a:t> en nuestra aplicación para que los administradores de las tiendas puedan ver estadísticas del uso de la aplicación en sus</a:t>
            </a:r>
            <a:r>
              <a:rPr lang="es-ES_tradnl" baseline="0" dirty="0" smtClean="0"/>
              <a:t> </a:t>
            </a:r>
            <a:r>
              <a:rPr lang="es-ES_tradnl" dirty="0" smtClean="0"/>
              <a:t>tiendas.</a:t>
            </a:r>
          </a:p>
          <a:p>
            <a:endParaRPr lang="es-ES_tradnl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977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="1" dirty="0" err="1" smtClean="0"/>
              <a:t>Firebase</a:t>
            </a:r>
            <a:r>
              <a:rPr lang="es-ES_tradnl" b="1" dirty="0" smtClean="0"/>
              <a:t> </a:t>
            </a:r>
            <a:r>
              <a:rPr lang="es-ES_tradnl" dirty="0" smtClean="0"/>
              <a:t>es un </a:t>
            </a:r>
            <a:r>
              <a:rPr lang="es-ES_tradnl" dirty="0" err="1" smtClean="0"/>
              <a:t>backendless</a:t>
            </a:r>
            <a:r>
              <a:rPr lang="es-ES_tradnl" dirty="0" smtClean="0"/>
              <a:t> desarrollado por Google que tiene diversas funciones como base de datos, servidores de almacenamiento, servicios de autenticación y de hosting…En nuestro proyecto vamos a utilizar la API que nos ofrece este servicio para las siguientes funciones: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Servidor de base de datos</a:t>
            </a:r>
            <a:r>
              <a:rPr lang="es-ES_tradnl" dirty="0" smtClean="0"/>
              <a:t>: Almacenaremos las imágenes de los usuarios y los productos.</a:t>
            </a:r>
          </a:p>
          <a:p>
            <a:r>
              <a:rPr lang="es-ES_tradnl" dirty="0" smtClean="0"/>
              <a:t>	Delegaremos la autenticación en Facebook y Google a </a:t>
            </a:r>
            <a:r>
              <a:rPr lang="es-ES_tradnl" dirty="0" err="1" smtClean="0"/>
              <a:t>Firebase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Hosting:</a:t>
            </a:r>
            <a:r>
              <a:rPr lang="es-ES_tradnl" dirty="0" smtClean="0"/>
              <a:t> A través de la API subiremos nuestra aplicación Angular2 a un host.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Google </a:t>
            </a:r>
            <a:r>
              <a:rPr lang="es-ES_tradnl" b="1" dirty="0" err="1" smtClean="0"/>
              <a:t>Maps</a:t>
            </a:r>
            <a:r>
              <a:rPr lang="es-ES_tradnl" b="1" dirty="0" smtClean="0"/>
              <a:t>:</a:t>
            </a:r>
            <a:r>
              <a:rPr lang="es-ES_tradnl" b="1" baseline="0" dirty="0" smtClean="0"/>
              <a:t> </a:t>
            </a:r>
            <a:r>
              <a:rPr lang="es-ES_tradnl" dirty="0" smtClean="0"/>
              <a:t>Hemos utilizado la API de google </a:t>
            </a:r>
            <a:r>
              <a:rPr lang="es-ES_tradnl" dirty="0" err="1" smtClean="0"/>
              <a:t>Maps</a:t>
            </a:r>
            <a:r>
              <a:rPr lang="es-ES_tradnl" dirty="0" smtClean="0"/>
              <a:t> para mostrar en la aplicación móvil dónde se sitúa cada tienda que use </a:t>
            </a:r>
            <a:r>
              <a:rPr lang="es-ES_tradnl" dirty="0" err="1" smtClean="0"/>
              <a:t>Appay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	</a:t>
            </a:r>
            <a:r>
              <a:rPr lang="es-ES_tradnl" b="1" dirty="0" smtClean="0"/>
              <a:t>Google </a:t>
            </a:r>
            <a:r>
              <a:rPr lang="es-ES_tradnl" b="1" dirty="0" err="1" smtClean="0"/>
              <a:t>Analytics</a:t>
            </a:r>
            <a:r>
              <a:rPr lang="es-ES_tradnl" b="1" dirty="0" smtClean="0"/>
              <a:t>:</a:t>
            </a:r>
            <a:r>
              <a:rPr lang="es-ES_tradnl" b="1" baseline="0" dirty="0" smtClean="0"/>
              <a:t> </a:t>
            </a:r>
            <a:r>
              <a:rPr lang="es-ES_tradnl" dirty="0" smtClean="0"/>
              <a:t>Vamos a integrar Google </a:t>
            </a:r>
            <a:r>
              <a:rPr lang="es-ES_tradnl" dirty="0" err="1" smtClean="0"/>
              <a:t>Analytics</a:t>
            </a:r>
            <a:r>
              <a:rPr lang="es-ES_tradnl" dirty="0" smtClean="0"/>
              <a:t> en nuestra aplicación para que los administradores de las tiendas puedan ver estadísticas del uso de la aplicación en sus</a:t>
            </a:r>
            <a:r>
              <a:rPr lang="es-ES_tradnl" baseline="0" dirty="0" smtClean="0"/>
              <a:t> </a:t>
            </a:r>
            <a:r>
              <a:rPr lang="es-ES_tradnl" dirty="0" smtClean="0"/>
              <a:t>tiendas.</a:t>
            </a:r>
          </a:p>
          <a:p>
            <a:endParaRPr lang="es-ES_tradnl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7660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b="1" dirty="0" smtClean="0"/>
              <a:t>Transformación de formatos:</a:t>
            </a:r>
          </a:p>
          <a:p>
            <a:r>
              <a:rPr lang="es-ES_tradnl" dirty="0" smtClean="0"/>
              <a:t>Vamos a utilizar el </a:t>
            </a:r>
            <a:r>
              <a:rPr lang="es-ES_tradnl" dirty="0" err="1" smtClean="0"/>
              <a:t>plugin</a:t>
            </a:r>
            <a:r>
              <a:rPr lang="es-ES_tradnl" dirty="0" smtClean="0"/>
              <a:t> </a:t>
            </a:r>
            <a:r>
              <a:rPr lang="es-ES_tradnl" dirty="0" err="1" smtClean="0"/>
              <a:t>jsPDF</a:t>
            </a:r>
            <a:r>
              <a:rPr lang="es-ES_tradnl" dirty="0" smtClean="0"/>
              <a:t>, que permite transformar HTML en un formato PDF. También permite escribir dentro del PDF y generar nuestro propio contenido.</a:t>
            </a:r>
          </a:p>
          <a:p>
            <a:r>
              <a:rPr lang="es-ES_tradnl" dirty="0" smtClean="0"/>
              <a:t>En nuestro caso lo utilizaremos para que los clientes puedan generar un PDF con sus facturas, transformando así el HTML  y CSS  al formato PDF.</a:t>
            </a:r>
          </a:p>
          <a:p>
            <a:endParaRPr lang="es-ES_tradnl" dirty="0" smtClean="0"/>
          </a:p>
          <a:p>
            <a:r>
              <a:rPr lang="es-ES_tradnl" b="1" dirty="0" err="1" smtClean="0"/>
              <a:t>Oauth</a:t>
            </a:r>
            <a:r>
              <a:rPr lang="es-ES_tradnl" b="1" dirty="0" smtClean="0"/>
              <a:t> 2:</a:t>
            </a:r>
          </a:p>
          <a:p>
            <a:r>
              <a:rPr lang="es-ES_tradnl" dirty="0" smtClean="0"/>
              <a:t>Para la delegación de la autenticación de nuestros usuarios en servicios externos  hemos utilizado la API de </a:t>
            </a:r>
            <a:r>
              <a:rPr lang="es-ES_tradnl" dirty="0" err="1" smtClean="0"/>
              <a:t>Firebase</a:t>
            </a:r>
            <a:r>
              <a:rPr lang="es-ES_tradnl" dirty="0" smtClean="0"/>
              <a:t> </a:t>
            </a:r>
            <a:r>
              <a:rPr lang="es-ES_tradnl" dirty="0" err="1" smtClean="0"/>
              <a:t>Authentication</a:t>
            </a:r>
            <a:r>
              <a:rPr lang="es-ES_tradnl" dirty="0" smtClean="0"/>
              <a:t>, la cual aprovecha estándares industriales como </a:t>
            </a:r>
            <a:r>
              <a:rPr lang="es-ES_tradnl" dirty="0" err="1" smtClean="0"/>
              <a:t>OAuth</a:t>
            </a:r>
            <a:r>
              <a:rPr lang="es-ES_tradnl" dirty="0" smtClean="0"/>
              <a:t> 2.0 y </a:t>
            </a:r>
            <a:r>
              <a:rPr lang="es-ES_tradnl" dirty="0" err="1" smtClean="0"/>
              <a:t>OpenID</a:t>
            </a:r>
            <a:r>
              <a:rPr lang="es-ES_tradnl" dirty="0" smtClean="0"/>
              <a:t> </a:t>
            </a:r>
            <a:r>
              <a:rPr lang="es-ES_tradnl" dirty="0" err="1" smtClean="0"/>
              <a:t>Connect</a:t>
            </a:r>
            <a:r>
              <a:rPr lang="es-ES_tradnl" dirty="0" smtClean="0"/>
              <a:t>. Por lo tanto, se puede integrar fácilmente con tu </a:t>
            </a:r>
            <a:r>
              <a:rPr lang="es-ES_tradnl" dirty="0" err="1" smtClean="0"/>
              <a:t>backend</a:t>
            </a:r>
            <a:r>
              <a:rPr lang="es-ES_tradnl" dirty="0" smtClean="0"/>
              <a:t> personalizado.</a:t>
            </a:r>
            <a:r>
              <a:rPr lang="es-ES_tradnl" baseline="0" dirty="0" smtClean="0"/>
              <a:t> </a:t>
            </a:r>
            <a:r>
              <a:rPr lang="es-ES_tradnl" dirty="0" smtClean="0"/>
              <a:t>En nuestro caso hemos implementado la autenticación de Google y Facebook. </a:t>
            </a:r>
          </a:p>
          <a:p>
            <a:endParaRPr lang="es-ES_tradnl" dirty="0" smtClean="0"/>
          </a:p>
          <a:p>
            <a:r>
              <a:rPr lang="es-ES_tradnl" b="1" dirty="0" smtClean="0"/>
              <a:t>SEO:</a:t>
            </a:r>
          </a:p>
          <a:p>
            <a:r>
              <a:rPr lang="es-ES_tradnl" b="0" dirty="0" smtClean="0"/>
              <a:t>Utilizando</a:t>
            </a:r>
            <a:r>
              <a:rPr lang="es-ES_tradnl" b="0" baseline="0" dirty="0" smtClean="0"/>
              <a:t> palabras clave hemos definido un plan de actuación para optimizar la página web. Para ello como </a:t>
            </a:r>
            <a:r>
              <a:rPr lang="es-ES_tradnl" b="0" baseline="0" dirty="0" err="1" smtClean="0"/>
              <a:t>minimo</a:t>
            </a:r>
            <a:r>
              <a:rPr lang="es-ES_tradnl" b="0" baseline="0" dirty="0" smtClean="0"/>
              <a:t> hemos definido los siguientes pasos para la página principal.</a:t>
            </a:r>
          </a:p>
          <a:p>
            <a:r>
              <a:rPr lang="es-ES_tradnl" dirty="0" smtClean="0"/>
              <a:t>	Etiquetas </a:t>
            </a:r>
            <a:r>
              <a:rPr lang="es-ES_tradnl" dirty="0" err="1" smtClean="0"/>
              <a:t>title</a:t>
            </a:r>
            <a:r>
              <a:rPr lang="es-ES_tradnl" dirty="0" smtClean="0"/>
              <a:t>, meta-</a:t>
            </a:r>
            <a:r>
              <a:rPr lang="es-ES_tradnl" dirty="0" err="1" smtClean="0"/>
              <a:t>description</a:t>
            </a:r>
            <a:r>
              <a:rPr lang="es-ES_tradnl" dirty="0" smtClean="0"/>
              <a:t>, datos estructurados…</a:t>
            </a:r>
          </a:p>
          <a:p>
            <a:r>
              <a:rPr lang="es-ES_tradnl" dirty="0" smtClean="0"/>
              <a:t>	Redacción de contenido.</a:t>
            </a:r>
          </a:p>
          <a:p>
            <a:r>
              <a:rPr lang="es-ES_tradnl" dirty="0" smtClean="0"/>
              <a:t>	Conseguir enlaces externos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667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aseline="0" dirty="0" smtClean="0"/>
          </a:p>
          <a:p>
            <a:r>
              <a:rPr lang="es-ES_tradnl" baseline="0" dirty="0" smtClean="0"/>
              <a:t>Bueno como ya os habréis dado cuenta, la gente cada vez tiene menos tiempo, ya que va con más prisas.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La mayoría de las personas evitan entrar en las tiendas que ven colas interminables, ya que posiblemente pasen más tiempo en ellas que comprando.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Un comprador de edad media esta dispuesto a pasar 6 min en la cola, pasado ese tiempo el cliente se cansa y abandona la compra, y este tiempo se va reduciendo con el paso de los años del cliente.</a:t>
            </a:r>
          </a:p>
          <a:p>
            <a:endParaRPr lang="es-ES_tradnl" baseline="0" dirty="0" smtClean="0"/>
          </a:p>
          <a:p>
            <a:endParaRPr lang="es-ES_tradnl" baseline="0" dirty="0" smtClean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400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Como todos los proyectos</a:t>
            </a:r>
            <a:r>
              <a:rPr lang="es-ES_tradnl" baseline="0" dirty="0" smtClean="0"/>
              <a:t> ABP, debemos de seguir una serie de entregables, que los tenemos marcados como hitos para completar la entrega final del proyecto.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Nosotros partiendo de aquí, hemos diseñado una Hoja de Ruta, para saber que debemos o que deberíamos estar haciendo mes a mes.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5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Como</a:t>
            </a:r>
            <a:r>
              <a:rPr lang="es-ES_tradnl" baseline="0" dirty="0" smtClean="0"/>
              <a:t> acabo de mencionar, nuestra hoja de ruta la hemos estructurado de la siguiente forma.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Ahora mismo como estamos en Enero estamos definiendo la hoja de estilos de Front-</a:t>
            </a:r>
            <a:r>
              <a:rPr lang="es-ES_tradnl" baseline="0" dirty="0" err="1" smtClean="0"/>
              <a:t>End</a:t>
            </a:r>
            <a:r>
              <a:rPr lang="es-ES_tradnl" baseline="0" dirty="0" smtClean="0"/>
              <a:t> y pasado este mes ya empezaremos a implementar el Front-</a:t>
            </a:r>
            <a:r>
              <a:rPr lang="es-ES_tradnl" baseline="0" dirty="0" err="1" smtClean="0"/>
              <a:t>End</a:t>
            </a:r>
            <a:r>
              <a:rPr lang="es-ES_tradnl" baseline="0" dirty="0" smtClean="0"/>
              <a:t>, como podéis ir observando.</a:t>
            </a:r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Final</a:t>
            </a:r>
            <a:r>
              <a:rPr lang="es-ES_tradnl" baseline="0" dirty="0" smtClean="0"/>
              <a:t> 26 de Mayo.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3875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Como</a:t>
            </a:r>
            <a:r>
              <a:rPr lang="es-ES_tradnl" baseline="0" dirty="0" smtClean="0"/>
              <a:t> conclusión: Hemos desarrollado toda la parte del </a:t>
            </a:r>
            <a:r>
              <a:rPr lang="es-ES_tradnl" baseline="0" dirty="0" err="1" smtClean="0"/>
              <a:t>bank-end</a:t>
            </a:r>
            <a:r>
              <a:rPr lang="es-ES_tradnl" baseline="0" dirty="0" smtClean="0"/>
              <a:t> del proyecto y ahora empezamos con la parte visual el Front-</a:t>
            </a:r>
            <a:r>
              <a:rPr lang="es-ES_tradnl" baseline="0" dirty="0" err="1" smtClean="0"/>
              <a:t>end</a:t>
            </a:r>
            <a:r>
              <a:rPr lang="es-ES_tradnl" baseline="0" dirty="0" smtClean="0"/>
              <a:t>.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Para</a:t>
            </a:r>
            <a:r>
              <a:rPr lang="es-ES_tradnl" baseline="0" dirty="0" smtClean="0"/>
              <a:t> terminar queremos comentar que muchas empresas están destinando grandes cantidades de dinero para solucionar este problema de colas y tiempo perdido, pero la única competencia directa que hemos encontrado, dada la similitud de su aplicación, es </a:t>
            </a:r>
            <a:r>
              <a:rPr lang="es-ES_tradnl" b="1" baseline="0" dirty="0" smtClean="0"/>
              <a:t>Amazon </a:t>
            </a:r>
            <a:r>
              <a:rPr lang="es-ES_tradnl" b="1" baseline="0" dirty="0" err="1" smtClean="0"/>
              <a:t>Go</a:t>
            </a:r>
            <a:r>
              <a:rPr lang="es-ES_tradnl" b="1" baseline="0" dirty="0" smtClean="0"/>
              <a:t> </a:t>
            </a:r>
            <a:r>
              <a:rPr lang="es-ES_tradnl" baseline="0" dirty="0" smtClean="0"/>
              <a:t>que la lanzaran en un par de tiendas de Amazon a principios de este año 2017.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500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aseline="0" dirty="0" smtClean="0"/>
          </a:p>
          <a:p>
            <a:r>
              <a:rPr lang="es-ES_tradnl" baseline="0" dirty="0" smtClean="0"/>
              <a:t>Nosotros estamos creando una aplicación que nos permita que cuando vayamos a una tienda o supermercado podamos comprar un producto:</a:t>
            </a:r>
          </a:p>
          <a:p>
            <a:r>
              <a:rPr lang="es-ES_tradnl" baseline="0" dirty="0" smtClean="0"/>
              <a:t>	Sin necesidad de llevar dinero en efectivo, </a:t>
            </a:r>
          </a:p>
          <a:p>
            <a:r>
              <a:rPr lang="es-ES_tradnl" baseline="0" dirty="0" smtClean="0"/>
              <a:t>	Ni de pasar por caja, </a:t>
            </a:r>
          </a:p>
          <a:p>
            <a:r>
              <a:rPr lang="es-ES_tradnl" baseline="0" dirty="0" smtClean="0"/>
              <a:t>	Ni hacer colas </a:t>
            </a:r>
          </a:p>
          <a:p>
            <a:r>
              <a:rPr lang="es-ES_tradnl" baseline="0" dirty="0" smtClean="0"/>
              <a:t>y algo importante, sabiendo en todo momento ha cuanto asciende la lista de compra.</a:t>
            </a:r>
          </a:p>
          <a:p>
            <a:endParaRPr lang="es-ES_tradnl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aseline="0" dirty="0" smtClean="0"/>
              <a:t>Que sea algo tan fácil como entrar y salir.</a:t>
            </a:r>
          </a:p>
          <a:p>
            <a:endParaRPr lang="es-ES_tradnl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aseline="0" dirty="0" smtClean="0"/>
              <a:t>Seria similar a realizar una compra online, pero con la peculiaridad de que en el caso de ropa o un producto perecedero podríamos probarnos lo o elegir el que más nos guste.</a:t>
            </a:r>
          </a:p>
          <a:p>
            <a:endParaRPr lang="es-ES_tradnl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24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Por otro lado, también desarrollaremos un CMS para las tiendas: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 El cual permita Gestionar productos y hacer un seguimiento más personalizado de sus clientes.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¿Cómo?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Pues, se podrán hacer ofertas exclusivas y personalizadas para los usuarios de la aplicación, 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Y como muestra la imagen mediante graficas, monitorizaremos:</a:t>
            </a:r>
          </a:p>
          <a:p>
            <a:r>
              <a:rPr lang="es-ES_tradnl" baseline="0" dirty="0" smtClean="0"/>
              <a:t>	preferencias de comprar de sus clientes, </a:t>
            </a:r>
          </a:p>
          <a:p>
            <a:r>
              <a:rPr lang="es-ES_tradnl" baseline="0" dirty="0" smtClean="0"/>
              <a:t>	productos más vendidos, </a:t>
            </a:r>
          </a:p>
          <a:p>
            <a:r>
              <a:rPr lang="es-ES_tradnl" baseline="0" dirty="0" smtClean="0"/>
              <a:t>	las tiendas con más ventas, </a:t>
            </a:r>
          </a:p>
          <a:p>
            <a:r>
              <a:rPr lang="es-ES_tradnl" baseline="0" dirty="0" smtClean="0"/>
              <a:t>	numero de clientes que usan la aplicación,</a:t>
            </a:r>
          </a:p>
          <a:p>
            <a:r>
              <a:rPr lang="es-ES_tradnl" baseline="0" dirty="0" smtClean="0"/>
              <a:t>	ventas totales.</a:t>
            </a:r>
          </a:p>
          <a:p>
            <a:r>
              <a:rPr lang="es-ES_tradnl" baseline="0" dirty="0" smtClean="0"/>
              <a:t>y muchas otras funcionalidades.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045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Así que, podemos decir que tenemos 2 clientes bien definidos que son las: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	Tiendas o Grandes Superficies.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	Clientes de las tiendas.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Pero también tenemos un tercero que serian los: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	Analistas de Mercado.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Ya que como manejaremos una gran cantidad de datos importantes, podremos comercializarlos también.</a:t>
            </a:r>
          </a:p>
          <a:p>
            <a:endParaRPr lang="es-ES_tradnl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B07A-B589-3846-B897-4C874559C0FA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544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Para realizar una compra con nuestra aplicación, debemos seguir 5 sencillos pasos una vez estemos Registrado o </a:t>
            </a:r>
            <a:r>
              <a:rPr lang="es-ES_tradnl" baseline="0" dirty="0" err="1" smtClean="0"/>
              <a:t>Logueados</a:t>
            </a:r>
            <a:r>
              <a:rPr lang="es-ES_tradnl" baseline="0" dirty="0" smtClean="0"/>
              <a:t>.</a:t>
            </a:r>
          </a:p>
          <a:p>
            <a:endParaRPr lang="es-ES_tradnl" baseline="0" dirty="0" smtClean="0"/>
          </a:p>
          <a:p>
            <a:r>
              <a:rPr lang="es-ES_tradnl" baseline="0" dirty="0" smtClean="0"/>
              <a:t>1º Escanear </a:t>
            </a:r>
            <a:r>
              <a:rPr lang="es-ES_tradnl" baseline="0" dirty="0" err="1" smtClean="0"/>
              <a:t>Cod</a:t>
            </a:r>
            <a:r>
              <a:rPr lang="es-ES_tradnl" baseline="0" dirty="0" smtClean="0"/>
              <a:t> QR de la Tienda.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3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2º Escanear </a:t>
            </a:r>
            <a:r>
              <a:rPr lang="es-ES_tradnl" baseline="0" dirty="0" err="1" smtClean="0"/>
              <a:t>Cod</a:t>
            </a:r>
            <a:r>
              <a:rPr lang="es-ES_tradnl" baseline="0" dirty="0" smtClean="0"/>
              <a:t> de Barras del Producto.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3º Visualizar información del producto.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4º Añadir al Carrito.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7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009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92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Rgc1385CFs" TargetMode="External"/><Relationship Id="rId4" Type="http://schemas.openxmlformats.org/officeDocument/2006/relationships/image" Target="../media/image2.png"/><Relationship Id="rId5" Type="http://schemas.microsoft.com/office/2011/relationships/webextension" Target="../webextensions/webextension1.xml"/><Relationship Id="rId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10.png"/><Relationship Id="rId6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0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7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Relationship Id="rId9" Type="http://schemas.openxmlformats.org/officeDocument/2006/relationships/image" Target="../media/image32.gif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8900000">
            <a:off x="9512815" y="269905"/>
            <a:ext cx="4764506" cy="5604356"/>
          </a:xfrm>
          <a:custGeom>
            <a:avLst/>
            <a:gdLst>
              <a:gd name="connsiteX0" fmla="*/ 3924657 w 4764506"/>
              <a:gd name="connsiteY0" fmla="*/ 0 h 5604356"/>
              <a:gd name="connsiteX1" fmla="*/ 4764506 w 4764506"/>
              <a:gd name="connsiteY1" fmla="*/ 839849 h 5604356"/>
              <a:gd name="connsiteX2" fmla="*/ 0 w 4764506"/>
              <a:gd name="connsiteY2" fmla="*/ 5604356 h 5604356"/>
              <a:gd name="connsiteX3" fmla="*/ 0 w 4764506"/>
              <a:gd name="connsiteY3" fmla="*/ 0 h 5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506" h="560435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rgbClr val="000D1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8900000">
            <a:off x="6304472" y="-2053292"/>
            <a:ext cx="4106584" cy="4106584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06584" h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rgbClr val="003F6D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900000">
            <a:off x="536614" y="5581005"/>
            <a:ext cx="2553990" cy="2553991"/>
          </a:xfrm>
          <a:custGeom>
            <a:avLst/>
            <a:gdLst>
              <a:gd name="connsiteX0" fmla="*/ 2553990 w 2553990"/>
              <a:gd name="connsiteY0" fmla="*/ 0 h 2553991"/>
              <a:gd name="connsiteX1" fmla="*/ 2553990 w 2553990"/>
              <a:gd name="connsiteY1" fmla="*/ 2553991 h 2553991"/>
              <a:gd name="connsiteX2" fmla="*/ 0 w 2553990"/>
              <a:gd name="connsiteY2" fmla="*/ 0 h 25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990" h="2553991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A2D1EB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8900000">
            <a:off x="-1135325" y="3708715"/>
            <a:ext cx="2559410" cy="2967775"/>
          </a:xfrm>
          <a:custGeom>
            <a:avLst/>
            <a:gdLst>
              <a:gd name="connsiteX0" fmla="*/ 2559410 w 2559410"/>
              <a:gd name="connsiteY0" fmla="*/ 0 h 2967775"/>
              <a:gd name="connsiteX1" fmla="*/ 2559410 w 2559410"/>
              <a:gd name="connsiteY1" fmla="*/ 2967775 h 2967775"/>
              <a:gd name="connsiteX2" fmla="*/ 408364 w 2559410"/>
              <a:gd name="connsiteY2" fmla="*/ 2967774 h 2967775"/>
              <a:gd name="connsiteX3" fmla="*/ 0 w 2559410"/>
              <a:gd name="connsiteY3" fmla="*/ 2559411 h 296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410" h="2967775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000D1F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8900000">
            <a:off x="7782545" y="4989712"/>
            <a:ext cx="3778408" cy="363558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408" h="3635585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rgbClr val="003F6D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900000">
            <a:off x="808246" y="-1956237"/>
            <a:ext cx="6376737" cy="9851811"/>
          </a:xfrm>
          <a:custGeom>
            <a:avLst/>
            <a:gdLst>
              <a:gd name="connsiteX0" fmla="*/ 2462209 w 6376737"/>
              <a:gd name="connsiteY0" fmla="*/ 0 h 9851811"/>
              <a:gd name="connsiteX1" fmla="*/ 6376737 w 6376737"/>
              <a:gd name="connsiteY1" fmla="*/ 3914528 h 9851811"/>
              <a:gd name="connsiteX2" fmla="*/ 6376737 w 6376737"/>
              <a:gd name="connsiteY2" fmla="*/ 9851811 h 9851811"/>
              <a:gd name="connsiteX3" fmla="*/ 2615344 w 6376737"/>
              <a:gd name="connsiteY3" fmla="*/ 9851811 h 9851811"/>
              <a:gd name="connsiteX4" fmla="*/ 1 w 6376737"/>
              <a:gd name="connsiteY4" fmla="*/ 7236468 h 9851811"/>
              <a:gd name="connsiteX5" fmla="*/ 0 w 6376737"/>
              <a:gd name="connsiteY5" fmla="*/ 2462209 h 985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6737" h="9851811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92100" dir="5400000" algn="t" rotWithShape="0">
              <a:prstClr val="black">
                <a:alpha val="4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60209" y="4225747"/>
            <a:ext cx="6026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Ubuntu" charset="0"/>
                <a:ea typeface="Ubuntu" charset="0"/>
                <a:cs typeface="Ubuntu" charset="0"/>
              </a:rPr>
              <a:t>Proyecto ABP 2016/2017</a:t>
            </a:r>
          </a:p>
          <a:p>
            <a:pPr algn="ctr"/>
            <a:r>
              <a:rPr lang="en-US" sz="2400" dirty="0" err="1" smtClean="0">
                <a:latin typeface="Ubuntu" charset="0"/>
                <a:ea typeface="Ubuntu" charset="0"/>
                <a:cs typeface="Ubuntu" charset="0"/>
              </a:rPr>
              <a:t>Ingeniería</a:t>
            </a:r>
            <a:r>
              <a:rPr lang="en-US" sz="2400" dirty="0" smtClean="0">
                <a:latin typeface="Ubuntu" charset="0"/>
                <a:ea typeface="Ubuntu" charset="0"/>
                <a:cs typeface="Ubuntu" charset="0"/>
              </a:rPr>
              <a:t> Multimedia</a:t>
            </a:r>
            <a:endParaRPr lang="en-US" sz="2400" dirty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5" y="2885291"/>
            <a:ext cx="6448336" cy="12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9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3790249" y="3937189"/>
            <a:ext cx="1151456" cy="1151456"/>
          </a:xfrm>
          <a:prstGeom prst="ellipse">
            <a:avLst/>
          </a:prstGeom>
          <a:solidFill>
            <a:srgbClr val="CCEFFF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386333" y="3937189"/>
            <a:ext cx="1151456" cy="1151456"/>
          </a:xfrm>
          <a:prstGeom prst="ellipse">
            <a:avLst/>
          </a:prstGeom>
          <a:solidFill>
            <a:srgbClr val="AEE2E8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068928" y="3937189"/>
            <a:ext cx="1151456" cy="1151456"/>
          </a:xfrm>
          <a:prstGeom prst="ellipse">
            <a:avLst/>
          </a:prstGeom>
          <a:solidFill>
            <a:srgbClr val="87D5E5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8670961" y="3937189"/>
            <a:ext cx="1151456" cy="115145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3531629" y="5176857"/>
            <a:ext cx="16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QR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0845" y="5176857"/>
            <a:ext cx="16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202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5938" y="5201571"/>
            <a:ext cx="1599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Añadir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al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5982" y="595975"/>
            <a:ext cx="7506417" cy="16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5.</a:t>
            </a:r>
          </a:p>
          <a:p>
            <a:endParaRPr lang="en-US" sz="400" dirty="0" smtClean="0">
              <a:solidFill>
                <a:schemeClr val="accent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4267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4267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701" y="2695095"/>
            <a:ext cx="731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Por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último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,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una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vez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tengas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tu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lista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 la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completa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pulsa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sobre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boton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pagar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realiza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tu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</a:t>
            </a:r>
          </a:p>
        </p:txBody>
      </p:sp>
      <p:sp>
        <p:nvSpPr>
          <p:cNvPr id="22" name="Oval 31"/>
          <p:cNvSpPr>
            <a:spLocks noChangeAspect="1"/>
          </p:cNvSpPr>
          <p:nvPr/>
        </p:nvSpPr>
        <p:spPr>
          <a:xfrm>
            <a:off x="10264988" y="3937189"/>
            <a:ext cx="1151456" cy="1151456"/>
          </a:xfrm>
          <a:prstGeom prst="ellipse">
            <a:avLst/>
          </a:prstGeom>
          <a:solidFill>
            <a:schemeClr val="tx2">
              <a:lumMod val="50000"/>
            </a:schemeClr>
          </a:solidFill>
          <a:ln w="76200">
            <a:solidFill>
              <a:srgbClr val="FF0000"/>
            </a:solidFill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49"/>
          <p:cNvSpPr txBox="1"/>
          <p:nvPr/>
        </p:nvSpPr>
        <p:spPr>
          <a:xfrm>
            <a:off x="1004808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4067886"/>
            <a:ext cx="890062" cy="8900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12" y="3989524"/>
            <a:ext cx="1071500" cy="1071500"/>
          </a:xfrm>
          <a:prstGeom prst="rect">
            <a:avLst/>
          </a:prstGeom>
          <a:noFill/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4" y="3989524"/>
            <a:ext cx="1090834" cy="10908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179" y="4176249"/>
            <a:ext cx="803804" cy="803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50" y="4067886"/>
            <a:ext cx="949854" cy="949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5" y="479362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7" name="Flecha abajo 26"/>
          <p:cNvSpPr/>
          <p:nvPr/>
        </p:nvSpPr>
        <p:spPr>
          <a:xfrm rot="7722296">
            <a:off x="3117886" y="5329105"/>
            <a:ext cx="461280" cy="833718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4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  <p:set>
                                      <p:cBhvr>
                                        <p:cTn id="1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7575" y="2654300"/>
            <a:ext cx="2637613" cy="78898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>
                <a:hlinkClick r:id="rId3"/>
              </a:rPr>
              <a:t>Video del Logo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7627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Complemento 6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070371"/>
                  </p:ext>
                </p:extLst>
              </p:nvPr>
            </p:nvGraphicFramePr>
            <p:xfrm>
              <a:off x="-1" y="0"/>
              <a:ext cx="1219200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7" name="Complemento 6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" y="0"/>
                <a:ext cx="1219200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58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7532207" y="0"/>
            <a:ext cx="4659793" cy="6858000"/>
          </a:xfrm>
          <a:custGeom>
            <a:avLst/>
            <a:gdLst>
              <a:gd name="connsiteX0" fmla="*/ 0 w 4659793"/>
              <a:gd name="connsiteY0" fmla="*/ 0 h 6858000"/>
              <a:gd name="connsiteX1" fmla="*/ 4659793 w 4659793"/>
              <a:gd name="connsiteY1" fmla="*/ 0 h 6858000"/>
              <a:gd name="connsiteX2" fmla="*/ 4659793 w 4659793"/>
              <a:gd name="connsiteY2" fmla="*/ 6858000 h 6858000"/>
              <a:gd name="connsiteX3" fmla="*/ 0 w 46597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793" h="6858000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4369" y="0"/>
            <a:ext cx="6127631" cy="6858000"/>
          </a:xfrm>
          <a:custGeom>
            <a:avLst/>
            <a:gdLst>
              <a:gd name="connsiteX0" fmla="*/ 0 w 6127631"/>
              <a:gd name="connsiteY0" fmla="*/ 0 h 6858000"/>
              <a:gd name="connsiteX1" fmla="*/ 5042155 w 6127631"/>
              <a:gd name="connsiteY1" fmla="*/ 0 h 6858000"/>
              <a:gd name="connsiteX2" fmla="*/ 6127631 w 6127631"/>
              <a:gd name="connsiteY2" fmla="*/ 1625159 h 6858000"/>
              <a:gd name="connsiteX3" fmla="*/ 6127631 w 6127631"/>
              <a:gd name="connsiteY3" fmla="*/ 5232842 h 6858000"/>
              <a:gd name="connsiteX4" fmla="*/ 5042155 w 6127631"/>
              <a:gd name="connsiteY4" fmla="*/ 6858000 h 6858000"/>
              <a:gd name="connsiteX5" fmla="*/ 0 w 612763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7631" h="6858000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3696872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00B0F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930303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0070C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631574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00206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303770" y="0"/>
            <a:ext cx="7332453" cy="6858000"/>
          </a:xfrm>
          <a:prstGeom prst="homePlate">
            <a:avLst>
              <a:gd name="adj" fmla="val 33396"/>
            </a:avLst>
          </a:prstGeom>
          <a:solidFill>
            <a:srgbClr val="0070C0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-576924" y="0"/>
            <a:ext cx="7332453" cy="6858000"/>
          </a:xfrm>
          <a:prstGeom prst="homePlate">
            <a:avLst>
              <a:gd name="adj" fmla="val 33396"/>
            </a:avLst>
          </a:prstGeom>
          <a:solidFill>
            <a:schemeClr val="bg1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39077" y="2689571"/>
            <a:ext cx="3794707" cy="99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charset="0"/>
                <a:ea typeface="Ubuntu" charset="0"/>
                <a:cs typeface="Ubuntu" charset="0"/>
              </a:rPr>
              <a:t>Back-End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6" y="1085323"/>
            <a:ext cx="10626810" cy="5327135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2720551" cy="630298"/>
          </a:xfrm>
        </p:spPr>
        <p:txBody>
          <a:bodyPr>
            <a:noAutofit/>
          </a:bodyPr>
          <a:lstStyle/>
          <a:p>
            <a:r>
              <a:rPr lang="es-ES_tradnl" sz="4400" dirty="0" err="1" smtClean="0"/>
              <a:t>Api´s</a:t>
            </a:r>
            <a:r>
              <a:rPr lang="es-ES_tradnl" sz="4400" dirty="0" smtClean="0"/>
              <a:t> </a:t>
            </a:r>
            <a:r>
              <a:rPr lang="es-ES_tradnl" sz="4400" dirty="0" err="1" smtClean="0"/>
              <a:t>Rest</a:t>
            </a:r>
            <a:endParaRPr lang="es-ES_tradnl" sz="4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7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80" y="687502"/>
            <a:ext cx="7080420" cy="604693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2720551" cy="630298"/>
          </a:xfrm>
        </p:spPr>
        <p:txBody>
          <a:bodyPr>
            <a:noAutofit/>
          </a:bodyPr>
          <a:lstStyle/>
          <a:p>
            <a:r>
              <a:rPr lang="es-ES_tradnl" sz="4400" dirty="0" err="1" smtClean="0"/>
              <a:t>Api´s</a:t>
            </a:r>
            <a:r>
              <a:rPr lang="es-ES_tradnl" sz="4400" dirty="0" smtClean="0"/>
              <a:t> </a:t>
            </a:r>
            <a:r>
              <a:rPr lang="es-ES_tradnl" sz="4400" dirty="0" err="1" smtClean="0"/>
              <a:t>Rest</a:t>
            </a:r>
            <a:endParaRPr lang="es-ES_tradnl" sz="4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901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8071023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Seguridad</a:t>
            </a:r>
            <a:endParaRPr lang="es-ES_tradnl" sz="4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63" y="1243874"/>
            <a:ext cx="6094698" cy="51283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1200000" rev="0"/>
            </a:camera>
            <a:lightRig rig="soft" dir="t"/>
          </a:scene3d>
          <a:sp3d contourW="12700" prstMaterial="matte">
            <a:bevelT w="63500" h="50800" prst="coolSlant"/>
            <a:bevelB w="165100" prst="coolSlant"/>
            <a:contourClr>
              <a:srgbClr val="C0C0C0"/>
            </a:contourClr>
          </a:sp3d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8" y="1268395"/>
            <a:ext cx="5632695" cy="50793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0400000" rev="0"/>
            </a:camera>
            <a:lightRig rig="soft" dir="t"/>
          </a:scene3d>
          <a:sp3d contourW="12700" prstMaterial="matte">
            <a:bevelT w="63500" h="50800"/>
            <a:bevelB w="165100" prst="coolSlant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66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51" y="937549"/>
            <a:ext cx="4000500" cy="5664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8071023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Pago Seguro</a:t>
            </a:r>
            <a:endParaRPr lang="es-ES_tradnl" sz="4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056747" y="3538816"/>
            <a:ext cx="2896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es-ES" sz="2400" b="1" dirty="0" smtClean="0">
                <a:latin typeface="Ubuntu" charset="0"/>
                <a:ea typeface="Ubuntu" charset="0"/>
                <a:cs typeface="Ubuntu" charset="0"/>
              </a:rPr>
              <a:t>API </a:t>
            </a:r>
            <a:r>
              <a:rPr lang="es-ES" sz="2400" b="1" dirty="0">
                <a:latin typeface="Ubuntu" charset="0"/>
                <a:ea typeface="Ubuntu" charset="0"/>
                <a:cs typeface="Ubuntu" charset="0"/>
              </a:rPr>
              <a:t>del TPV </a:t>
            </a:r>
            <a:r>
              <a:rPr lang="es-ES" sz="2400" b="1" dirty="0" err="1">
                <a:latin typeface="Ubuntu" charset="0"/>
                <a:ea typeface="Ubuntu" charset="0"/>
                <a:cs typeface="Ubuntu" charset="0"/>
              </a:rPr>
              <a:t>Stripe</a:t>
            </a:r>
            <a:endParaRPr lang="es-ES_tradnl" sz="2400" b="1" dirty="0"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870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4" t="14885" r="24234"/>
          <a:stretch/>
        </p:blipFill>
        <p:spPr>
          <a:xfrm>
            <a:off x="816951" y="1304507"/>
            <a:ext cx="5962848" cy="55132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9" y="1495168"/>
            <a:ext cx="5556969" cy="3178182"/>
          </a:xfrm>
          <a:prstGeom prst="rect">
            <a:avLst/>
          </a:prstGeom>
        </p:spPr>
      </p:pic>
      <p:sp>
        <p:nvSpPr>
          <p:cNvPr id="12" name="文本框 16"/>
          <p:cNvSpPr txBox="1"/>
          <p:nvPr/>
        </p:nvSpPr>
        <p:spPr>
          <a:xfrm>
            <a:off x="8609541" y="1909997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Control de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Facturación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6" name="矩形 9"/>
          <p:cNvSpPr/>
          <p:nvPr/>
        </p:nvSpPr>
        <p:spPr>
          <a:xfrm>
            <a:off x="7661197" y="1721217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6"/>
          <p:cNvSpPr txBox="1"/>
          <p:nvPr/>
        </p:nvSpPr>
        <p:spPr>
          <a:xfrm>
            <a:off x="8609541" y="2852682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Ofertas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exclusivas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personalizadas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0" name="矩形 9"/>
          <p:cNvSpPr/>
          <p:nvPr/>
        </p:nvSpPr>
        <p:spPr>
          <a:xfrm>
            <a:off x="7661197" y="2663902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6"/>
          <p:cNvSpPr txBox="1"/>
          <p:nvPr/>
        </p:nvSpPr>
        <p:spPr>
          <a:xfrm>
            <a:off x="8655568" y="3812934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Crear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Editar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Productos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4" name="矩形 9"/>
          <p:cNvSpPr/>
          <p:nvPr/>
        </p:nvSpPr>
        <p:spPr>
          <a:xfrm>
            <a:off x="7682510" y="3624154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16"/>
          <p:cNvSpPr txBox="1"/>
          <p:nvPr/>
        </p:nvSpPr>
        <p:spPr>
          <a:xfrm>
            <a:off x="8646287" y="4755619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Importar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/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Actualizar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 BD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7673229" y="4566839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26" y="2715444"/>
            <a:ext cx="650263" cy="650263"/>
          </a:xfrm>
          <a:prstGeom prst="rect">
            <a:avLst/>
          </a:prstGeom>
        </p:spPr>
      </p:pic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8071023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Gestor de Contenido</a:t>
            </a:r>
            <a:endParaRPr lang="es-ES_tradnl" sz="4400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8816209" y="904452"/>
            <a:ext cx="1205121" cy="630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000" dirty="0" smtClean="0"/>
              <a:t>CMS</a:t>
            </a:r>
            <a:endParaRPr lang="es-ES_tradnl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96" y="1796512"/>
            <a:ext cx="616094" cy="6160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80" y="3714964"/>
            <a:ext cx="601287" cy="6012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44" y="4656472"/>
            <a:ext cx="583246" cy="58324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576" y="2053607"/>
            <a:ext cx="2489271" cy="4090088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s-ES_tradnl" sz="3200" b="1" dirty="0" err="1" smtClean="0"/>
              <a:t>Pixplorer</a:t>
            </a:r>
            <a:r>
              <a:rPr lang="es-ES_tradnl" sz="3200" b="1" dirty="0" smtClean="0"/>
              <a:t>.</a:t>
            </a:r>
          </a:p>
          <a:p>
            <a:pPr marL="457200" lvl="1" indent="0">
              <a:spcBef>
                <a:spcPts val="18000"/>
              </a:spcBef>
              <a:buNone/>
            </a:pPr>
            <a:r>
              <a:rPr lang="es-ES_tradnl" sz="3200" b="1" dirty="0" err="1" smtClean="0"/>
              <a:t>Firebase</a:t>
            </a:r>
            <a:r>
              <a:rPr lang="es-ES_tradnl" sz="3200" b="1" dirty="0" smtClean="0"/>
              <a:t>.</a:t>
            </a:r>
          </a:p>
        </p:txBody>
      </p:sp>
      <p:pic>
        <p:nvPicPr>
          <p:cNvPr id="2064" name="Picture 16" descr="esultado de imagen de Explorer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3847" y="1932584"/>
            <a:ext cx="722508" cy="72250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sultado de imagen de Firebas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42" y="4478953"/>
            <a:ext cx="2178884" cy="111580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8071023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Servicios de Terceros</a:t>
            </a:r>
            <a:endParaRPr lang="es-ES_tradnl" sz="4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22" y="1118392"/>
            <a:ext cx="6324600" cy="28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036" y="3075579"/>
            <a:ext cx="3052482" cy="676146"/>
          </a:xfrm>
        </p:spPr>
        <p:txBody>
          <a:bodyPr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s-ES_tradnl" sz="3200" b="1" dirty="0" smtClean="0"/>
              <a:t>Google </a:t>
            </a:r>
            <a:r>
              <a:rPr lang="es-ES_tradnl" sz="3200" b="1" dirty="0" err="1" smtClean="0"/>
              <a:t>Maps</a:t>
            </a:r>
            <a:r>
              <a:rPr lang="es-ES_tradnl" sz="3200" b="1" dirty="0" smtClean="0"/>
              <a:t>.</a:t>
            </a:r>
          </a:p>
        </p:txBody>
      </p:sp>
      <p:pic>
        <p:nvPicPr>
          <p:cNvPr id="2058" name="Picture 10" descr="esultado de imagen de Google Map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17" y="3024048"/>
            <a:ext cx="627353" cy="62735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8071023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Servicios de Terceros</a:t>
            </a:r>
            <a:endParaRPr lang="es-ES_tradnl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801047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679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804084"/>
            <a:ext cx="2038864" cy="2038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65" y="1804084"/>
            <a:ext cx="2038864" cy="2038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73" y="1804084"/>
            <a:ext cx="2038864" cy="2038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1804084"/>
            <a:ext cx="2038864" cy="20388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Rectángulo 12"/>
          <p:cNvSpPr/>
          <p:nvPr/>
        </p:nvSpPr>
        <p:spPr>
          <a:xfrm>
            <a:off x="136613" y="4545050"/>
            <a:ext cx="2259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Emilio Maestre Hortal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71" y="1820925"/>
            <a:ext cx="2017557" cy="20814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Rectángulo 13"/>
          <p:cNvSpPr/>
          <p:nvPr/>
        </p:nvSpPr>
        <p:spPr>
          <a:xfrm>
            <a:off x="2384632" y="4545050"/>
            <a:ext cx="2566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 err="1">
                <a:latin typeface="Ubuntu" charset="0"/>
                <a:ea typeface="Ubuntu" charset="0"/>
                <a:cs typeface="Ubuntu" charset="0"/>
              </a:rPr>
              <a:t>Jose</a:t>
            </a:r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s-ES_tradnl" sz="2400" dirty="0" err="1">
                <a:latin typeface="Ubuntu" charset="0"/>
                <a:ea typeface="Ubuntu" charset="0"/>
                <a:cs typeface="Ubuntu" charset="0"/>
              </a:rPr>
              <a:t>Fco</a:t>
            </a:r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 Moreno Fernández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5074731" y="4545050"/>
            <a:ext cx="2137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 err="1">
                <a:latin typeface="Ubuntu" charset="0"/>
                <a:ea typeface="Ubuntu" charset="0"/>
                <a:cs typeface="Ubuntu" charset="0"/>
              </a:rPr>
              <a:t>Jose</a:t>
            </a:r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 Manuel </a:t>
            </a:r>
            <a:r>
              <a:rPr lang="es-ES_tradnl" sz="2400" dirty="0" err="1">
                <a:latin typeface="Ubuntu" charset="0"/>
                <a:ea typeface="Ubuntu" charset="0"/>
                <a:cs typeface="Ubuntu" charset="0"/>
              </a:rPr>
              <a:t>Palau</a:t>
            </a:r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 Alegría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373150" y="4545050"/>
            <a:ext cx="2149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Sergio Pérez Seré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9809206" y="4545050"/>
            <a:ext cx="1985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Ubuntu" charset="0"/>
                <a:ea typeface="Ubuntu" charset="0"/>
                <a:cs typeface="Ubuntu" charset="0"/>
              </a:rPr>
              <a:t>Pablo López Riquelme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6" y="1532679"/>
            <a:ext cx="723543" cy="72354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94" y="1536795"/>
            <a:ext cx="723543" cy="72354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83" y="1526075"/>
            <a:ext cx="723543" cy="72354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82" y="1532678"/>
            <a:ext cx="723543" cy="72354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31" y="1532678"/>
            <a:ext cx="723543" cy="72354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8" y="1680520"/>
            <a:ext cx="398265" cy="398265"/>
          </a:xfrm>
          <a:prstGeom prst="rect">
            <a:avLst/>
          </a:prstGeom>
        </p:spPr>
      </p:pic>
      <p:sp>
        <p:nvSpPr>
          <p:cNvPr id="19" name="Subtítulo 1"/>
          <p:cNvSpPr txBox="1">
            <a:spLocks/>
          </p:cNvSpPr>
          <p:nvPr/>
        </p:nvSpPr>
        <p:spPr>
          <a:xfrm>
            <a:off x="4969506" y="129419"/>
            <a:ext cx="2609086" cy="75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5400" b="1" smtClean="0">
                <a:solidFill>
                  <a:schemeClr val="tx1"/>
                </a:solidFill>
              </a:rPr>
              <a:t>Equipo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4576" y="2026515"/>
            <a:ext cx="10233800" cy="3694672"/>
          </a:xfrm>
        </p:spPr>
        <p:txBody>
          <a:bodyPr>
            <a:normAutofit/>
          </a:bodyPr>
          <a:lstStyle/>
          <a:p>
            <a:pPr>
              <a:spcBef>
                <a:spcPts val="7800"/>
              </a:spcBef>
            </a:pPr>
            <a:r>
              <a:rPr lang="es-ES_tradnl" b="1" dirty="0" smtClean="0"/>
              <a:t>Transformación de Formatos.</a:t>
            </a:r>
          </a:p>
          <a:p>
            <a:pPr>
              <a:spcBef>
                <a:spcPts val="7800"/>
              </a:spcBef>
            </a:pPr>
            <a:r>
              <a:rPr lang="es-ES_tradnl" b="1" dirty="0" err="1" smtClean="0"/>
              <a:t>Oauth</a:t>
            </a:r>
            <a:r>
              <a:rPr lang="es-ES_tradnl" b="1" dirty="0" smtClean="0"/>
              <a:t> 2. Delegar autentificación y autorización.</a:t>
            </a:r>
          </a:p>
          <a:p>
            <a:pPr>
              <a:spcBef>
                <a:spcPts val="7800"/>
              </a:spcBef>
            </a:pPr>
            <a:r>
              <a:rPr lang="es-ES_tradnl" b="1" dirty="0" smtClean="0"/>
              <a:t>SEO.</a:t>
            </a:r>
            <a:endParaRPr lang="es-ES_tradnl" b="1" dirty="0"/>
          </a:p>
        </p:txBody>
      </p:sp>
      <p:pic>
        <p:nvPicPr>
          <p:cNvPr id="2068" name="Picture 20" descr="esultado de imagen de jsPDF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421" y="2026514"/>
            <a:ext cx="901206" cy="90120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esultado de imagen de Api Googl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98" y="3537676"/>
            <a:ext cx="2017426" cy="48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992884" y="2638597"/>
            <a:ext cx="7587693" cy="734804"/>
            <a:chOff x="683568" y="2996950"/>
            <a:chExt cx="7587693" cy="734804"/>
          </a:xfrm>
        </p:grpSpPr>
        <p:grpSp>
          <p:nvGrpSpPr>
            <p:cNvPr id="8" name="组合 7"/>
            <p:cNvGrpSpPr/>
            <p:nvPr/>
          </p:nvGrpSpPr>
          <p:grpSpPr>
            <a:xfrm>
              <a:off x="683568" y="2996952"/>
              <a:ext cx="1803104" cy="734802"/>
              <a:chOff x="683568" y="2996952"/>
              <a:chExt cx="1803104" cy="734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83568" y="2996952"/>
                <a:ext cx="734802" cy="734802"/>
                <a:chOff x="683568" y="2996952"/>
                <a:chExt cx="734802" cy="73480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683568" y="2996952"/>
                  <a:ext cx="734802" cy="734802"/>
                </a:xfrm>
                <a:prstGeom prst="ellipse">
                  <a:avLst/>
                </a:prstGeom>
                <a:gradFill>
                  <a:gsLst>
                    <a:gs pos="100000">
                      <a:srgbClr val="925145"/>
                    </a:gs>
                    <a:gs pos="0">
                      <a:srgbClr val="E16859"/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" name="椭圆 2"/>
                <p:cNvSpPr/>
                <p:nvPr/>
              </p:nvSpPr>
              <p:spPr>
                <a:xfrm>
                  <a:off x="829797" y="3143181"/>
                  <a:ext cx="442345" cy="4423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50800" dist="254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" name="椭圆 3"/>
              <p:cNvSpPr/>
              <p:nvPr/>
            </p:nvSpPr>
            <p:spPr>
              <a:xfrm>
                <a:off x="1542975" y="3241034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925145"/>
                  </a:gs>
                  <a:gs pos="0">
                    <a:srgbClr val="E16859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891505" y="3241034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925145"/>
                  </a:gs>
                  <a:gs pos="0">
                    <a:srgbClr val="E16859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240035" y="3241033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925145"/>
                  </a:gs>
                  <a:gs pos="0">
                    <a:srgbClr val="E16859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611277" y="2996952"/>
              <a:ext cx="1803104" cy="734802"/>
              <a:chOff x="2611277" y="2996952"/>
              <a:chExt cx="1803104" cy="73480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611277" y="2996952"/>
                <a:ext cx="734802" cy="734802"/>
              </a:xfrm>
              <a:prstGeom prst="ellipse">
                <a:avLst/>
              </a:prstGeom>
              <a:gradFill>
                <a:gsLst>
                  <a:gs pos="100000">
                    <a:srgbClr val="DB9656"/>
                  </a:gs>
                  <a:gs pos="0">
                    <a:srgbClr val="F9CC6F"/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757506" y="3143181"/>
                <a:ext cx="442345" cy="442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innerShdw blurRad="508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470684" y="3241034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819214" y="3241034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167744" y="3241033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518843" y="2996950"/>
              <a:ext cx="1803104" cy="734802"/>
              <a:chOff x="4518843" y="2996950"/>
              <a:chExt cx="1803104" cy="7348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4518843" y="2996950"/>
                <a:ext cx="734802" cy="734802"/>
                <a:chOff x="4518843" y="2996950"/>
                <a:chExt cx="734802" cy="734802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4518843" y="2996950"/>
                  <a:ext cx="734802" cy="734802"/>
                </a:xfrm>
                <a:prstGeom prst="ellipse">
                  <a:avLst/>
                </a:prstGeom>
                <a:gradFill>
                  <a:gsLst>
                    <a:gs pos="100000">
                      <a:srgbClr val="257373"/>
                    </a:gs>
                    <a:gs pos="0">
                      <a:srgbClr val="6B9F92"/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665072" y="3143179"/>
                  <a:ext cx="442345" cy="4423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50800" dist="254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5378250" y="3241032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257373"/>
                  </a:gs>
                  <a:gs pos="0">
                    <a:srgbClr val="6B9F9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726780" y="3241032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257373"/>
                  </a:gs>
                  <a:gs pos="0">
                    <a:srgbClr val="6B9F9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075310" y="3241031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257373"/>
                  </a:gs>
                  <a:gs pos="0">
                    <a:srgbClr val="6B9F9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468157" y="2996950"/>
              <a:ext cx="1803104" cy="734802"/>
              <a:chOff x="6468157" y="2996950"/>
              <a:chExt cx="1803104" cy="73480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468157" y="2996950"/>
                <a:ext cx="734802" cy="734802"/>
              </a:xfrm>
              <a:prstGeom prst="ellipse">
                <a:avLst/>
              </a:prstGeom>
              <a:gradFill>
                <a:gsLst>
                  <a:gs pos="100000">
                    <a:srgbClr val="747F85"/>
                  </a:gs>
                  <a:gs pos="0">
                    <a:srgbClr val="A9BDC2"/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614386" y="3143179"/>
                <a:ext cx="442345" cy="442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innerShdw blurRad="508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327564" y="3241032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747F85"/>
                  </a:gs>
                  <a:gs pos="0">
                    <a:srgbClr val="A9BDC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676094" y="3241032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747F85"/>
                  </a:gs>
                  <a:gs pos="0">
                    <a:srgbClr val="A9BDC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024624" y="3241031"/>
                <a:ext cx="246637" cy="246637"/>
              </a:xfrm>
              <a:prstGeom prst="ellipse">
                <a:avLst/>
              </a:prstGeom>
              <a:gradFill>
                <a:gsLst>
                  <a:gs pos="100000">
                    <a:srgbClr val="747F85"/>
                  </a:gs>
                  <a:gs pos="0">
                    <a:srgbClr val="A9BDC2"/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框 37"/>
          <p:cNvSpPr txBox="1"/>
          <p:nvPr/>
        </p:nvSpPr>
        <p:spPr>
          <a:xfrm rot="11735960">
            <a:off x="1389267" y="3141985"/>
            <a:ext cx="430887" cy="22328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smtClean="0">
                <a:latin typeface="Ubuntu" charset="0"/>
                <a:ea typeface="Ubuntu" charset="0"/>
                <a:cs typeface="Ubuntu" charset="0"/>
              </a:rPr>
              <a:t>Desarrollo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 </a:t>
            </a:r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Apis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-Rest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 rot="11735960">
            <a:off x="1874989" y="3189993"/>
            <a:ext cx="430887" cy="15429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Desarrollo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BD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rot="11735960">
            <a:off x="2095414" y="3241042"/>
            <a:ext cx="430887" cy="2514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Implementación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back-end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 rot="11735960">
            <a:off x="1366013" y="1436422"/>
            <a:ext cx="430887" cy="1139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HITO 1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 rot="11735960">
            <a:off x="3377009" y="3149371"/>
            <a:ext cx="430887" cy="1890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Diseño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Front-end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 rot="11735960">
            <a:off x="3714780" y="3170489"/>
            <a:ext cx="430887" cy="22547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Desarrollo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Front-end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 rot="11735960">
            <a:off x="3942871" y="3222589"/>
            <a:ext cx="430887" cy="31696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Revisión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Front-end con Back-end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1735960">
            <a:off x="3371575" y="1452665"/>
            <a:ext cx="430887" cy="1139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HITO 2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 rot="11735960">
            <a:off x="5141897" y="3134443"/>
            <a:ext cx="430887" cy="30480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Integración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Front con Back-end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 rot="11735960">
            <a:off x="5527734" y="3162147"/>
            <a:ext cx="430887" cy="30548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>
                <a:latin typeface="Ubuntu" charset="0"/>
                <a:ea typeface="Ubuntu" charset="0"/>
                <a:cs typeface="Ubuntu" charset="0"/>
              </a:rPr>
              <a:t>Integración</a:t>
            </a:r>
            <a:r>
              <a:rPr lang="en-US" altLang="zh-CN" sz="1600" dirty="0">
                <a:latin typeface="Ubuntu" charset="0"/>
                <a:ea typeface="Ubuntu" charset="0"/>
                <a:cs typeface="Ubuntu" charset="0"/>
              </a:rPr>
              <a:t> Front con Back-end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 rot="11735960">
            <a:off x="5884861" y="3231921"/>
            <a:ext cx="430887" cy="30100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>
                <a:latin typeface="Ubuntu" charset="0"/>
                <a:ea typeface="Ubuntu" charset="0"/>
                <a:cs typeface="Ubuntu" charset="0"/>
              </a:rPr>
              <a:t>Integración</a:t>
            </a:r>
            <a:r>
              <a:rPr lang="en-US" altLang="zh-CN" sz="1600" dirty="0">
                <a:latin typeface="Ubuntu" charset="0"/>
                <a:ea typeface="Ubuntu" charset="0"/>
                <a:cs typeface="Ubuntu" charset="0"/>
              </a:rPr>
              <a:t> Front con Back-end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 rot="11735960">
            <a:off x="5222048" y="1436422"/>
            <a:ext cx="430887" cy="1139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HITO 3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 rot="11735960">
            <a:off x="7179731" y="3141611"/>
            <a:ext cx="430887" cy="23118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Testeo</a:t>
            </a:r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correcciones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 rot="11735960">
            <a:off x="7581577" y="3270362"/>
            <a:ext cx="430887" cy="2199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>
                <a:latin typeface="Ubuntu" charset="0"/>
                <a:ea typeface="Ubuntu" charset="0"/>
                <a:cs typeface="Ubuntu" charset="0"/>
              </a:rPr>
              <a:t>Testeo</a:t>
            </a:r>
            <a:r>
              <a:rPr lang="en-US" altLang="zh-CN" sz="1600" dirty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altLang="zh-CN" sz="1600" dirty="0" err="1">
                <a:latin typeface="Ubuntu" charset="0"/>
                <a:ea typeface="Ubuntu" charset="0"/>
                <a:cs typeface="Ubuntu" charset="0"/>
              </a:rPr>
              <a:t>correcciones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 rot="11735960">
            <a:off x="8060707" y="3282707"/>
            <a:ext cx="430887" cy="12473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err="1" smtClean="0">
                <a:latin typeface="Ubuntu" charset="0"/>
                <a:ea typeface="Ubuntu" charset="0"/>
                <a:cs typeface="Ubuntu" charset="0"/>
              </a:rPr>
              <a:t>Validación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 rot="11735960">
            <a:off x="7160890" y="1430030"/>
            <a:ext cx="430887" cy="1139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 smtClean="0">
                <a:latin typeface="Ubuntu" charset="0"/>
                <a:ea typeface="Ubuntu" charset="0"/>
                <a:cs typeface="Ubuntu" charset="0"/>
              </a:rPr>
              <a:t>HITO 4</a:t>
            </a:r>
            <a:endParaRPr lang="zh-CN" alt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791571" y="3803759"/>
            <a:ext cx="183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latin typeface="Ubuntu" charset="0"/>
                <a:ea typeface="Ubuntu" charset="0"/>
                <a:cs typeface="Ubuntu" charset="0"/>
              </a:rPr>
              <a:t>Entrega Proyecto</a:t>
            </a:r>
            <a:endParaRPr lang="es-ES_tradnl" sz="2400" b="1" dirty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1028" name="Picture 4" descr="esultado de imagen de Objeti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157" y="1704287"/>
            <a:ext cx="1498055" cy="19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3695069" cy="630298"/>
          </a:xfrm>
        </p:spPr>
        <p:txBody>
          <a:bodyPr>
            <a:noAutofit/>
          </a:bodyPr>
          <a:lstStyle/>
          <a:p>
            <a:r>
              <a:rPr lang="es-ES_tradnl" sz="4400" dirty="0" smtClean="0"/>
              <a:t>Desarrollo ABP</a:t>
            </a:r>
            <a:endParaRPr lang="es-ES_tradnl" sz="4400" dirty="0"/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 形 1"/>
          <p:cNvSpPr/>
          <p:nvPr/>
        </p:nvSpPr>
        <p:spPr>
          <a:xfrm rot="5400000">
            <a:off x="537633" y="5001357"/>
            <a:ext cx="900000" cy="1728166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46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46508" y="4347279"/>
            <a:ext cx="997074" cy="9970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46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flipH="1">
            <a:off x="1318426" y="4999679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L 形 22"/>
          <p:cNvSpPr/>
          <p:nvPr/>
        </p:nvSpPr>
        <p:spPr>
          <a:xfrm rot="5400000">
            <a:off x="2331805" y="4483960"/>
            <a:ext cx="900000" cy="1728000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46000">
                <a:schemeClr val="tx1">
                  <a:lumMod val="65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120030" y="3847258"/>
            <a:ext cx="997200" cy="9972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46000">
                <a:schemeClr val="tx1">
                  <a:lumMod val="65000"/>
                </a:schemeClr>
              </a:gs>
              <a:gs pos="100000">
                <a:schemeClr val="tx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/>
          <p:cNvSpPr/>
          <p:nvPr/>
        </p:nvSpPr>
        <p:spPr>
          <a:xfrm flipH="1">
            <a:off x="3124869" y="4483776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L 形 26"/>
          <p:cNvSpPr/>
          <p:nvPr/>
        </p:nvSpPr>
        <p:spPr>
          <a:xfrm rot="5400000">
            <a:off x="4138765" y="3996686"/>
            <a:ext cx="900000" cy="1728000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accent2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21586" y="3361238"/>
            <a:ext cx="997200" cy="997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accent2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flipH="1">
            <a:off x="4931828" y="4018279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L 形 30"/>
          <p:cNvSpPr/>
          <p:nvPr/>
        </p:nvSpPr>
        <p:spPr>
          <a:xfrm rot="5400000">
            <a:off x="5934933" y="3514932"/>
            <a:ext cx="900000" cy="1728000"/>
          </a:xfrm>
          <a:prstGeom prst="corner">
            <a:avLst>
              <a:gd name="adj1" fmla="val 30223"/>
              <a:gd name="adj2" fmla="val 29547"/>
            </a:avLst>
          </a:prstGeom>
          <a:gradFill>
            <a:gsLst>
              <a:gs pos="100000">
                <a:srgbClr val="925145"/>
              </a:gs>
              <a:gs pos="0">
                <a:srgbClr val="E16859"/>
              </a:gs>
            </a:gsLst>
            <a:lin ang="0" scaled="0"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699697" y="2879479"/>
            <a:ext cx="997200" cy="997200"/>
          </a:xfrm>
          <a:prstGeom prst="ellipse">
            <a:avLst/>
          </a:prstGeom>
          <a:gradFill>
            <a:gsLst>
              <a:gs pos="100000">
                <a:srgbClr val="925145"/>
              </a:gs>
              <a:gs pos="0">
                <a:srgbClr val="E16859"/>
              </a:gs>
            </a:gsLst>
            <a:lin ang="5400000" scaled="0"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flipH="1">
            <a:off x="6727997" y="3510482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L 形 37"/>
          <p:cNvSpPr/>
          <p:nvPr/>
        </p:nvSpPr>
        <p:spPr>
          <a:xfrm rot="5400000">
            <a:off x="7743669" y="3023173"/>
            <a:ext cx="900000" cy="1728000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rgbClr val="FFFF00"/>
              </a:gs>
              <a:gs pos="46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518649" y="2382974"/>
            <a:ext cx="997200" cy="997200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46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flipH="1">
            <a:off x="8512017" y="3021412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59300" y="4709829"/>
            <a:ext cx="1041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DICIEMBRE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61768" y="4207358"/>
            <a:ext cx="73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ENERO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93287" y="3744051"/>
            <a:ext cx="84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FEBRERO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807982" y="3266415"/>
            <a:ext cx="780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MARZO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703918" y="2750198"/>
            <a:ext cx="686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ABRIL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9869" y="5664307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BACK-END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90834" y="5919027"/>
            <a:ext cx="1535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Implementación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Apis</a:t>
            </a:r>
            <a:r>
              <a:rPr lang="en-US" altLang="zh-CN" sz="1200" dirty="0" smtClean="0"/>
              <a:t>.</a:t>
            </a:r>
            <a:endParaRPr lang="zh-CN" altLang="en-US" sz="1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2241979" y="5131955"/>
            <a:ext cx="106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FRONT-END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89598" y="5399032"/>
            <a:ext cx="142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Guia</a:t>
            </a:r>
            <a:r>
              <a:rPr lang="en-US" altLang="zh-CN" sz="1200" dirty="0" smtClean="0"/>
              <a:t> de </a:t>
            </a:r>
            <a:r>
              <a:rPr lang="en-US" altLang="zh-CN" sz="1200" dirty="0" err="1" smtClean="0"/>
              <a:t>estilos</a:t>
            </a:r>
            <a:r>
              <a:rPr lang="en-US" altLang="zh-CN" sz="1200" dirty="0" smtClean="0"/>
              <a:t>.</a:t>
            </a:r>
            <a:endParaRPr lang="zh-CN" altLang="en-US" sz="1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4037223" y="4694833"/>
            <a:ext cx="109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latin typeface="Ubuntu" charset="0"/>
                <a:ea typeface="Ubuntu" charset="0"/>
                <a:cs typeface="Ubuntu" charset="0"/>
              </a:rPr>
              <a:t>FRONT-END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172328" y="4961910"/>
            <a:ext cx="127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latin typeface="Ubuntu" charset="0"/>
                <a:ea typeface="Ubuntu" charset="0"/>
                <a:cs typeface="Ubuntu" charset="0"/>
              </a:rPr>
              <a:t>Desarrollo</a:t>
            </a:r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 Front-end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98760" y="4195011"/>
            <a:ext cx="112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latin typeface="Ubuntu" charset="0"/>
                <a:ea typeface="Ubuntu" charset="0"/>
                <a:cs typeface="Ubuntu" charset="0"/>
              </a:rPr>
              <a:t>FRONT-BACK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71550" y="4462088"/>
            <a:ext cx="135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latin typeface="Ubuntu" charset="0"/>
                <a:ea typeface="Ubuntu" charset="0"/>
                <a:cs typeface="Ubuntu" charset="0"/>
              </a:rPr>
              <a:t>Integración</a:t>
            </a:r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 Front-Back.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4" name="L 形 1"/>
          <p:cNvSpPr/>
          <p:nvPr/>
        </p:nvSpPr>
        <p:spPr>
          <a:xfrm rot="5400000">
            <a:off x="9539262" y="2524515"/>
            <a:ext cx="900000" cy="1728166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8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2"/>
          <p:cNvSpPr/>
          <p:nvPr/>
        </p:nvSpPr>
        <p:spPr>
          <a:xfrm>
            <a:off x="9248137" y="1870437"/>
            <a:ext cx="997074" cy="997074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6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9"/>
          <p:cNvSpPr/>
          <p:nvPr/>
        </p:nvSpPr>
        <p:spPr>
          <a:xfrm flipH="1">
            <a:off x="10320055" y="2522837"/>
            <a:ext cx="520937" cy="336948"/>
          </a:xfrm>
          <a:prstGeom prst="rtTriangl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40"/>
          <p:cNvSpPr txBox="1"/>
          <p:nvPr/>
        </p:nvSpPr>
        <p:spPr>
          <a:xfrm>
            <a:off x="9426933" y="2245838"/>
            <a:ext cx="723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MAYO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6" name="文本框 46"/>
          <p:cNvSpPr txBox="1"/>
          <p:nvPr/>
        </p:nvSpPr>
        <p:spPr>
          <a:xfrm>
            <a:off x="9443857" y="322453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TESTEO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9" name="文本框 47"/>
          <p:cNvSpPr txBox="1"/>
          <p:nvPr/>
        </p:nvSpPr>
        <p:spPr>
          <a:xfrm>
            <a:off x="9603676" y="3466899"/>
            <a:ext cx="131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Corrección</a:t>
            </a:r>
            <a:r>
              <a:rPr lang="en-US" altLang="zh-CN" sz="1200" dirty="0" smtClean="0"/>
              <a:t> de </a:t>
            </a:r>
            <a:r>
              <a:rPr lang="en-US" altLang="zh-CN" sz="1200" dirty="0" err="1" smtClean="0"/>
              <a:t>errores</a:t>
            </a:r>
            <a:r>
              <a:rPr lang="en-US" altLang="zh-CN" sz="1200" dirty="0" smtClean="0"/>
              <a:t> y </a:t>
            </a:r>
            <a:r>
              <a:rPr lang="en-US" altLang="zh-CN" sz="1200" dirty="0" err="1" smtClean="0"/>
              <a:t>mejoras</a:t>
            </a:r>
            <a:r>
              <a:rPr lang="en-US" altLang="zh-CN" sz="1200" dirty="0" smtClean="0"/>
              <a:t>.</a:t>
            </a:r>
            <a:endParaRPr lang="zh-CN" altLang="en-US" sz="1200" dirty="0"/>
          </a:p>
        </p:txBody>
      </p:sp>
      <p:sp>
        <p:nvSpPr>
          <p:cNvPr id="60" name="L 形 26"/>
          <p:cNvSpPr/>
          <p:nvPr/>
        </p:nvSpPr>
        <p:spPr>
          <a:xfrm rot="5400000">
            <a:off x="11331518" y="2024698"/>
            <a:ext cx="900000" cy="1728000"/>
          </a:xfrm>
          <a:prstGeom prst="corner">
            <a:avLst>
              <a:gd name="adj1" fmla="val 30223"/>
              <a:gd name="adj2" fmla="val 29547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46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27"/>
          <p:cNvSpPr/>
          <p:nvPr/>
        </p:nvSpPr>
        <p:spPr>
          <a:xfrm>
            <a:off x="11114339" y="1389250"/>
            <a:ext cx="997200" cy="9972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42"/>
          <p:cNvSpPr txBox="1"/>
          <p:nvPr/>
        </p:nvSpPr>
        <p:spPr>
          <a:xfrm>
            <a:off x="11281844" y="1749350"/>
            <a:ext cx="84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JUNIO</a:t>
            </a:r>
            <a:endParaRPr lang="zh-CN" altLang="en-US" sz="12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64" name="文本框 50"/>
          <p:cNvSpPr txBox="1"/>
          <p:nvPr/>
        </p:nvSpPr>
        <p:spPr>
          <a:xfrm>
            <a:off x="11355478" y="285978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FIN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66" name="文本框 47"/>
          <p:cNvSpPr txBox="1"/>
          <p:nvPr/>
        </p:nvSpPr>
        <p:spPr>
          <a:xfrm>
            <a:off x="475745" y="6213675"/>
            <a:ext cx="153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Conf. </a:t>
            </a:r>
            <a:r>
              <a:rPr lang="en-US" altLang="zh-CN" sz="1200" dirty="0" err="1" smtClean="0"/>
              <a:t>Elementos</a:t>
            </a:r>
            <a:r>
              <a:rPr lang="en-US" altLang="zh-CN" sz="1200" dirty="0" smtClean="0"/>
              <a:t> back-end y </a:t>
            </a:r>
            <a:r>
              <a:rPr lang="en-US" altLang="zh-CN" sz="1200" dirty="0" err="1" smtClean="0"/>
              <a:t>Seguridad</a:t>
            </a:r>
            <a:r>
              <a:rPr lang="en-US" altLang="zh-CN" sz="1200" dirty="0" smtClean="0"/>
              <a:t>.</a:t>
            </a:r>
            <a:endParaRPr lang="zh-CN" altLang="en-US" sz="1200" dirty="0"/>
          </a:p>
        </p:txBody>
      </p:sp>
      <p:sp>
        <p:nvSpPr>
          <p:cNvPr id="67" name="文本框 49"/>
          <p:cNvSpPr txBox="1"/>
          <p:nvPr/>
        </p:nvSpPr>
        <p:spPr>
          <a:xfrm>
            <a:off x="2385910" y="5686021"/>
            <a:ext cx="125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Doc. </a:t>
            </a:r>
            <a:r>
              <a:rPr lang="en-US" altLang="zh-CN" sz="1200" dirty="0" err="1" smtClean="0"/>
              <a:t>Integración</a:t>
            </a:r>
            <a:r>
              <a:rPr lang="en-US" altLang="zh-CN" sz="1200" dirty="0" smtClean="0"/>
              <a:t> Front-Back.</a:t>
            </a:r>
            <a:endParaRPr lang="zh-CN" altLang="en-US" sz="1200" dirty="0"/>
          </a:p>
        </p:txBody>
      </p:sp>
      <p:sp>
        <p:nvSpPr>
          <p:cNvPr id="62" name="文本框 52"/>
          <p:cNvSpPr txBox="1"/>
          <p:nvPr/>
        </p:nvSpPr>
        <p:spPr>
          <a:xfrm>
            <a:off x="7633157" y="3721338"/>
            <a:ext cx="1121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latin typeface="Ubuntu" charset="0"/>
                <a:ea typeface="Ubuntu" charset="0"/>
                <a:cs typeface="Ubuntu" charset="0"/>
              </a:rPr>
              <a:t>FRONT-BACK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65" name="文本框 53"/>
          <p:cNvSpPr txBox="1"/>
          <p:nvPr/>
        </p:nvSpPr>
        <p:spPr>
          <a:xfrm>
            <a:off x="7739425" y="3976525"/>
            <a:ext cx="139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latin typeface="Ubuntu" charset="0"/>
                <a:ea typeface="Ubuntu" charset="0"/>
                <a:cs typeface="Ubuntu" charset="0"/>
              </a:rPr>
              <a:t>Integración</a:t>
            </a:r>
            <a:r>
              <a:rPr lang="en-US" altLang="zh-CN" sz="1200" dirty="0" smtClean="0">
                <a:latin typeface="Ubuntu" charset="0"/>
                <a:ea typeface="Ubuntu" charset="0"/>
                <a:cs typeface="Ubuntu" charset="0"/>
              </a:rPr>
              <a:t> Front-Back.</a:t>
            </a:r>
            <a:endParaRPr lang="zh-CN" altLang="en-US" sz="12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5" name="Título 1"/>
          <p:cNvSpPr>
            <a:spLocks noGrp="1"/>
          </p:cNvSpPr>
          <p:nvPr>
            <p:ph type="title"/>
          </p:nvPr>
        </p:nvSpPr>
        <p:spPr>
          <a:xfrm>
            <a:off x="331568" y="307251"/>
            <a:ext cx="3353703" cy="630298"/>
          </a:xfrm>
        </p:spPr>
        <p:txBody>
          <a:bodyPr>
            <a:noAutofit/>
          </a:bodyPr>
          <a:lstStyle/>
          <a:p>
            <a:r>
              <a:rPr lang="es-ES_tradnl" sz="4400" smtClean="0"/>
              <a:t>Hoja de Ruta</a:t>
            </a:r>
            <a:endParaRPr lang="es-ES_tradnl" sz="4400" dirty="0"/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34" grpId="0" animBg="1"/>
      <p:bldP spid="35" grpId="0" animBg="1"/>
      <p:bldP spid="36" grpId="0" animBg="1"/>
      <p:bldP spid="37" grpId="0"/>
      <p:bldP spid="46" grpId="0"/>
      <p:bldP spid="59" grpId="0"/>
      <p:bldP spid="60" grpId="0" animBg="1"/>
      <p:bldP spid="61" grpId="0" animBg="1"/>
      <p:bldP spid="63" grpId="0"/>
      <p:bldP spid="64" grpId="0"/>
      <p:bldP spid="66" grpId="0"/>
      <p:bldP spid="67" grpId="0"/>
      <p:bldP spid="62" grpId="0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ítulo 1"/>
          <p:cNvSpPr>
            <a:spLocks noGrp="1"/>
          </p:cNvSpPr>
          <p:nvPr>
            <p:ph type="title"/>
          </p:nvPr>
        </p:nvSpPr>
        <p:spPr>
          <a:xfrm>
            <a:off x="4330700" y="3177451"/>
            <a:ext cx="3797300" cy="630298"/>
          </a:xfrm>
        </p:spPr>
        <p:txBody>
          <a:bodyPr>
            <a:noAutofit/>
          </a:bodyPr>
          <a:lstStyle/>
          <a:p>
            <a:r>
              <a:rPr lang="es-ES_tradnl" sz="6000" dirty="0" smtClean="0"/>
              <a:t>Conclusión</a:t>
            </a:r>
            <a:endParaRPr lang="es-ES_tradnl" sz="6000" dirty="0"/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6"/>
          <p:cNvSpPr txBox="1"/>
          <p:nvPr/>
        </p:nvSpPr>
        <p:spPr>
          <a:xfrm>
            <a:off x="8609541" y="1304508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Sin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necesidad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dinero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en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efectivo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o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tarjeta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3" name="矩形 9"/>
          <p:cNvSpPr/>
          <p:nvPr/>
        </p:nvSpPr>
        <p:spPr>
          <a:xfrm>
            <a:off x="7661197" y="1115728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6"/>
          <p:cNvSpPr txBox="1"/>
          <p:nvPr/>
        </p:nvSpPr>
        <p:spPr>
          <a:xfrm>
            <a:off x="8609541" y="2247193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Sin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paso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por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caja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5" name="矩形 9"/>
          <p:cNvSpPr/>
          <p:nvPr/>
        </p:nvSpPr>
        <p:spPr>
          <a:xfrm>
            <a:off x="7661197" y="2058413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6"/>
          <p:cNvSpPr txBox="1"/>
          <p:nvPr/>
        </p:nvSpPr>
        <p:spPr>
          <a:xfrm>
            <a:off x="8655568" y="3207445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Sin colas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7" name="矩形 9"/>
          <p:cNvSpPr/>
          <p:nvPr/>
        </p:nvSpPr>
        <p:spPr>
          <a:xfrm>
            <a:off x="7680097" y="3074801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6"/>
          <p:cNvSpPr txBox="1"/>
          <p:nvPr/>
        </p:nvSpPr>
        <p:spPr>
          <a:xfrm>
            <a:off x="8646287" y="4150130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Rapido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矩形 9"/>
          <p:cNvSpPr/>
          <p:nvPr/>
        </p:nvSpPr>
        <p:spPr>
          <a:xfrm>
            <a:off x="7673229" y="3961350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6"/>
          <p:cNvSpPr txBox="1"/>
          <p:nvPr/>
        </p:nvSpPr>
        <p:spPr>
          <a:xfrm>
            <a:off x="8659392" y="5107093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Control del total de la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1" name="矩形 9"/>
          <p:cNvSpPr/>
          <p:nvPr/>
        </p:nvSpPr>
        <p:spPr>
          <a:xfrm>
            <a:off x="7686334" y="4918313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27" y="1167824"/>
            <a:ext cx="658319" cy="65831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09" y="2085143"/>
            <a:ext cx="713254" cy="713254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23" y="3128589"/>
            <a:ext cx="650240" cy="65024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80" y="4018316"/>
            <a:ext cx="692099" cy="692099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23" y="4987896"/>
            <a:ext cx="650240" cy="65024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sp>
        <p:nvSpPr>
          <p:cNvPr id="25" name="Rectangle 10"/>
          <p:cNvSpPr/>
          <p:nvPr/>
        </p:nvSpPr>
        <p:spPr>
          <a:xfrm>
            <a:off x="1543300" y="1323910"/>
            <a:ext cx="4311316" cy="8220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7" y="979200"/>
            <a:ext cx="5301056" cy="93386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28" y="3192592"/>
            <a:ext cx="4109306" cy="26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8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4" t="14885" r="24234"/>
          <a:stretch/>
        </p:blipFill>
        <p:spPr>
          <a:xfrm>
            <a:off x="333616" y="857613"/>
            <a:ext cx="6446183" cy="59601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9" y="1099752"/>
            <a:ext cx="5980670" cy="3435178"/>
          </a:xfrm>
          <a:prstGeom prst="rect">
            <a:avLst/>
          </a:prstGeom>
        </p:spPr>
      </p:pic>
      <p:sp>
        <p:nvSpPr>
          <p:cNvPr id="12" name="文本框 16"/>
          <p:cNvSpPr txBox="1"/>
          <p:nvPr/>
        </p:nvSpPr>
        <p:spPr>
          <a:xfrm>
            <a:off x="8609541" y="1304508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Gestión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Productos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6" name="矩形 9"/>
          <p:cNvSpPr/>
          <p:nvPr/>
        </p:nvSpPr>
        <p:spPr>
          <a:xfrm>
            <a:off x="7661197" y="1115728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6"/>
          <p:cNvSpPr txBox="1"/>
          <p:nvPr/>
        </p:nvSpPr>
        <p:spPr>
          <a:xfrm>
            <a:off x="8609541" y="2247193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Ofertas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exclusivas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y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personalizadas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0" name="矩形 9"/>
          <p:cNvSpPr/>
          <p:nvPr/>
        </p:nvSpPr>
        <p:spPr>
          <a:xfrm>
            <a:off x="7661197" y="2058413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6"/>
          <p:cNvSpPr txBox="1"/>
          <p:nvPr/>
        </p:nvSpPr>
        <p:spPr>
          <a:xfrm>
            <a:off x="8655568" y="3207445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Monitorizar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preferencias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4" name="矩形 9"/>
          <p:cNvSpPr/>
          <p:nvPr/>
        </p:nvSpPr>
        <p:spPr>
          <a:xfrm>
            <a:off x="7682510" y="3018665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16"/>
          <p:cNvSpPr txBox="1"/>
          <p:nvPr/>
        </p:nvSpPr>
        <p:spPr>
          <a:xfrm>
            <a:off x="8646287" y="4150130"/>
            <a:ext cx="223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Rentabilidad</a:t>
            </a:r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Productos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8" name="矩形 9"/>
          <p:cNvSpPr/>
          <p:nvPr/>
        </p:nvSpPr>
        <p:spPr>
          <a:xfrm>
            <a:off x="7673229" y="3961350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6"/>
          <p:cNvSpPr txBox="1"/>
          <p:nvPr/>
        </p:nvSpPr>
        <p:spPr>
          <a:xfrm>
            <a:off x="8659392" y="5107093"/>
            <a:ext cx="22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Ubuntu" charset="0"/>
                <a:ea typeface="Ubuntu" charset="0"/>
                <a:cs typeface="Ubuntu" charset="0"/>
              </a:rPr>
              <a:t>Nº </a:t>
            </a:r>
            <a:r>
              <a:rPr lang="en-US" altLang="zh-CN" sz="1400" dirty="0" err="1" smtClean="0">
                <a:latin typeface="Ubuntu" charset="0"/>
                <a:ea typeface="Ubuntu" charset="0"/>
                <a:cs typeface="Ubuntu" charset="0"/>
              </a:rPr>
              <a:t>Usuarios</a:t>
            </a:r>
            <a:endParaRPr lang="zh-CN" altLang="en-US" sz="14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42" name="矩形 9"/>
          <p:cNvSpPr/>
          <p:nvPr/>
        </p:nvSpPr>
        <p:spPr>
          <a:xfrm>
            <a:off x="7686334" y="4918313"/>
            <a:ext cx="762514" cy="762513"/>
          </a:xfrm>
          <a:prstGeom prst="rect">
            <a:avLst/>
          </a:prstGeom>
          <a:solidFill>
            <a:srgbClr val="0BC6D7"/>
          </a:solidFill>
          <a:ln>
            <a:noFill/>
          </a:ln>
          <a:effectLst>
            <a:outerShdw blurRad="76200" dist="25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00" y="5107093"/>
            <a:ext cx="554861" cy="3556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6" y="4008260"/>
            <a:ext cx="650240" cy="6502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27" y="2109978"/>
            <a:ext cx="650240" cy="650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186" y="3090672"/>
            <a:ext cx="650240" cy="650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34" y="1190120"/>
            <a:ext cx="650240" cy="65024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12028" y="327700"/>
            <a:ext cx="2609086" cy="754025"/>
          </a:xfrm>
        </p:spPr>
        <p:txBody>
          <a:bodyPr>
            <a:noAutofit/>
          </a:bodyPr>
          <a:lstStyle/>
          <a:p>
            <a:r>
              <a:rPr lang="es-ES_tradnl" sz="5400" b="1" dirty="0" smtClean="0">
                <a:solidFill>
                  <a:schemeClr val="tx1"/>
                </a:solidFill>
              </a:rPr>
              <a:t>Clientes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04988"/>
              </p:ext>
            </p:extLst>
          </p:nvPr>
        </p:nvGraphicFramePr>
        <p:xfrm>
          <a:off x="-358347" y="599809"/>
          <a:ext cx="12664799" cy="617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74" y="5708820"/>
            <a:ext cx="1511698" cy="9885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1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3790249" y="3937189"/>
            <a:ext cx="1151456" cy="1151456"/>
          </a:xfrm>
          <a:prstGeom prst="ellipse">
            <a:avLst/>
          </a:prstGeom>
          <a:solidFill>
            <a:srgbClr val="CCEFFF"/>
          </a:solidFill>
          <a:ln w="76200">
            <a:solidFill>
              <a:srgbClr val="FF0000"/>
            </a:solidFill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386333" y="3937189"/>
            <a:ext cx="1151456" cy="1151456"/>
          </a:xfrm>
          <a:prstGeom prst="ellipse">
            <a:avLst/>
          </a:prstGeom>
          <a:solidFill>
            <a:srgbClr val="AEE2E8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068928" y="3937189"/>
            <a:ext cx="1151456" cy="1151456"/>
          </a:xfrm>
          <a:prstGeom prst="ellipse">
            <a:avLst/>
          </a:prstGeom>
          <a:solidFill>
            <a:srgbClr val="87D5E5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8670961" y="3937189"/>
            <a:ext cx="1151456" cy="1151456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725845" y="961436"/>
            <a:ext cx="2629304" cy="5013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3531629" y="5176857"/>
            <a:ext cx="16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QR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0845" y="5176857"/>
            <a:ext cx="16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202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5938" y="5201571"/>
            <a:ext cx="159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5982" y="595975"/>
            <a:ext cx="7506417" cy="16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1.</a:t>
            </a:r>
          </a:p>
          <a:p>
            <a:endParaRPr lang="en-US" sz="400" dirty="0" smtClean="0">
              <a:solidFill>
                <a:schemeClr val="accent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4267" dirty="0" smtClean="0">
                <a:latin typeface="Ubuntu" charset="0"/>
                <a:ea typeface="Ubuntu" charset="0"/>
                <a:cs typeface="Ubuntu" charset="0"/>
              </a:rPr>
              <a:t> Cod QR</a:t>
            </a:r>
            <a:endParaRPr lang="en-US" sz="4267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701" y="2695095"/>
            <a:ext cx="731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Si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deseas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utilizar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nuestra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aplicación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 lo primero que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debes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hacer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una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vez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accedes 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una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tienda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buscar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código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QR para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cargar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la BD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2" name="Oval 31"/>
          <p:cNvSpPr>
            <a:spLocks noChangeAspect="1"/>
          </p:cNvSpPr>
          <p:nvPr/>
        </p:nvSpPr>
        <p:spPr>
          <a:xfrm>
            <a:off x="10264988" y="3937189"/>
            <a:ext cx="1151456" cy="1151456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49"/>
          <p:cNvSpPr txBox="1"/>
          <p:nvPr/>
        </p:nvSpPr>
        <p:spPr>
          <a:xfrm>
            <a:off x="1004808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4067886"/>
            <a:ext cx="890062" cy="8900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12" y="3989524"/>
            <a:ext cx="1071500" cy="1071500"/>
          </a:xfrm>
          <a:prstGeom prst="rect">
            <a:avLst/>
          </a:prstGeom>
          <a:noFill/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4" y="3989524"/>
            <a:ext cx="1090834" cy="10908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179" y="4176249"/>
            <a:ext cx="803804" cy="803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50" y="4067886"/>
            <a:ext cx="949854" cy="949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78" y="2640463"/>
            <a:ext cx="1456919" cy="14569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7" y="442122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479152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3790249" y="3937189"/>
            <a:ext cx="1151456" cy="1151456"/>
          </a:xfrm>
          <a:prstGeom prst="ellipse">
            <a:avLst/>
          </a:prstGeom>
          <a:solidFill>
            <a:srgbClr val="CCEFFF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386333" y="3937189"/>
            <a:ext cx="1151456" cy="1151456"/>
          </a:xfrm>
          <a:prstGeom prst="ellipse">
            <a:avLst/>
          </a:prstGeom>
          <a:solidFill>
            <a:srgbClr val="AEE2E8"/>
          </a:solidFill>
          <a:ln w="76200">
            <a:solidFill>
              <a:srgbClr val="FF0000"/>
            </a:solidFill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068928" y="3937189"/>
            <a:ext cx="1151456" cy="1151456"/>
          </a:xfrm>
          <a:prstGeom prst="ellipse">
            <a:avLst/>
          </a:prstGeom>
          <a:solidFill>
            <a:srgbClr val="87D5E5"/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8670961" y="3937189"/>
            <a:ext cx="1151456" cy="1151456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53255" y="1133479"/>
            <a:ext cx="2616680" cy="44027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3531629" y="5176857"/>
            <a:ext cx="16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QR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0845" y="5176857"/>
            <a:ext cx="16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202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5938" y="5201571"/>
            <a:ext cx="159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5982" y="595975"/>
            <a:ext cx="7506417" cy="16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2</a:t>
            </a:r>
            <a:r>
              <a:rPr lang="en-US" sz="5400" dirty="0" smtClean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.</a:t>
            </a:r>
          </a:p>
          <a:p>
            <a:endParaRPr lang="en-US" sz="400" dirty="0" smtClean="0">
              <a:solidFill>
                <a:schemeClr val="accent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4267" dirty="0" smtClean="0">
                <a:latin typeface="Ubuntu" charset="0"/>
                <a:ea typeface="Ubuntu" charset="0"/>
                <a:cs typeface="Ubuntu" charset="0"/>
              </a:rPr>
              <a:t> Cod de </a:t>
            </a:r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4267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701" y="2695095"/>
            <a:ext cx="731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Posteriormente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lee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código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elegido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2" name="Oval 31"/>
          <p:cNvSpPr>
            <a:spLocks noChangeAspect="1"/>
          </p:cNvSpPr>
          <p:nvPr/>
        </p:nvSpPr>
        <p:spPr>
          <a:xfrm>
            <a:off x="10264988" y="3937189"/>
            <a:ext cx="1151456" cy="1151456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49"/>
          <p:cNvSpPr txBox="1"/>
          <p:nvPr/>
        </p:nvSpPr>
        <p:spPr>
          <a:xfrm>
            <a:off x="1004808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4067886"/>
            <a:ext cx="890062" cy="8900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12" y="3989524"/>
            <a:ext cx="1071500" cy="1071500"/>
          </a:xfrm>
          <a:prstGeom prst="rect">
            <a:avLst/>
          </a:prstGeom>
          <a:noFill/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4" y="3989524"/>
            <a:ext cx="1090834" cy="10908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179" y="4176249"/>
            <a:ext cx="803804" cy="803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50" y="4067886"/>
            <a:ext cx="949854" cy="949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16" y="2649368"/>
            <a:ext cx="1302357" cy="13023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0" y="385233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3790249" y="3937189"/>
            <a:ext cx="1151456" cy="1151456"/>
          </a:xfrm>
          <a:prstGeom prst="ellipse">
            <a:avLst/>
          </a:prstGeom>
          <a:solidFill>
            <a:srgbClr val="CCEFFF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386333" y="3937189"/>
            <a:ext cx="1151456" cy="1151456"/>
          </a:xfrm>
          <a:prstGeom prst="ellipse">
            <a:avLst/>
          </a:prstGeom>
          <a:solidFill>
            <a:srgbClr val="AEE2E8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068928" y="3937189"/>
            <a:ext cx="1151456" cy="1151456"/>
          </a:xfrm>
          <a:prstGeom prst="ellipse">
            <a:avLst/>
          </a:prstGeom>
          <a:solidFill>
            <a:srgbClr val="87D5E5"/>
          </a:solidFill>
          <a:ln w="76200">
            <a:solidFill>
              <a:srgbClr val="FF0000"/>
            </a:solidFill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8670961" y="3937189"/>
            <a:ext cx="1151456" cy="1151456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3531629" y="5176857"/>
            <a:ext cx="16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QR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0845" y="5176857"/>
            <a:ext cx="16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202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5938" y="5201571"/>
            <a:ext cx="159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5982" y="595975"/>
            <a:ext cx="7506417" cy="16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3.</a:t>
            </a:r>
          </a:p>
          <a:p>
            <a:endParaRPr lang="en-US" sz="400" dirty="0" smtClean="0">
              <a:solidFill>
                <a:schemeClr val="accent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4267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4267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701" y="2695095"/>
            <a:ext cx="731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Una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vez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hayas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leido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código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,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la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pantalla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tu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móvil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aparecera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toda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la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este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2" name="Oval 31"/>
          <p:cNvSpPr>
            <a:spLocks noChangeAspect="1"/>
          </p:cNvSpPr>
          <p:nvPr/>
        </p:nvSpPr>
        <p:spPr>
          <a:xfrm>
            <a:off x="10264988" y="3937189"/>
            <a:ext cx="1151456" cy="1151456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49"/>
          <p:cNvSpPr txBox="1"/>
          <p:nvPr/>
        </p:nvSpPr>
        <p:spPr>
          <a:xfrm>
            <a:off x="1004808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4067886"/>
            <a:ext cx="890062" cy="8900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12" y="3989524"/>
            <a:ext cx="1071500" cy="1071500"/>
          </a:xfrm>
          <a:prstGeom prst="rect">
            <a:avLst/>
          </a:prstGeom>
          <a:noFill/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4" y="3989524"/>
            <a:ext cx="1090834" cy="10908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179" y="4176249"/>
            <a:ext cx="803804" cy="803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50" y="4067886"/>
            <a:ext cx="949854" cy="949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1" y="413061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3790249" y="3937189"/>
            <a:ext cx="1151456" cy="1151456"/>
          </a:xfrm>
          <a:prstGeom prst="ellipse">
            <a:avLst/>
          </a:prstGeom>
          <a:solidFill>
            <a:srgbClr val="CCEFFF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386333" y="3937189"/>
            <a:ext cx="1151456" cy="1151456"/>
          </a:xfrm>
          <a:prstGeom prst="ellipse">
            <a:avLst/>
          </a:prstGeom>
          <a:solidFill>
            <a:srgbClr val="AEE2E8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068928" y="3937189"/>
            <a:ext cx="1151456" cy="1151456"/>
          </a:xfrm>
          <a:prstGeom prst="ellipse">
            <a:avLst/>
          </a:prstGeom>
          <a:solidFill>
            <a:srgbClr val="87D5E5"/>
          </a:solidFill>
          <a:ln w="381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8670961" y="3937189"/>
            <a:ext cx="1151456" cy="1151456"/>
          </a:xfrm>
          <a:prstGeom prst="ellipse">
            <a:avLst/>
          </a:prstGeom>
          <a:solidFill>
            <a:schemeClr val="tx2">
              <a:lumMod val="75000"/>
            </a:schemeClr>
          </a:solidFill>
          <a:ln w="76200">
            <a:solidFill>
              <a:srgbClr val="FF0000"/>
            </a:solidFill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3531629" y="5176857"/>
            <a:ext cx="166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QR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50845" y="5176857"/>
            <a:ext cx="16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Escanear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Cod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Barras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5202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5938" y="5201571"/>
            <a:ext cx="1599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Añadir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al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5982" y="595975"/>
            <a:ext cx="7506417" cy="16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4</a:t>
            </a:r>
            <a:r>
              <a:rPr lang="en-US" sz="5400" dirty="0" smtClean="0">
                <a:solidFill>
                  <a:schemeClr val="accent2"/>
                </a:solidFill>
                <a:latin typeface="Ubuntu" charset="0"/>
                <a:ea typeface="Ubuntu" charset="0"/>
                <a:cs typeface="Ubuntu" charset="0"/>
              </a:rPr>
              <a:t>.</a:t>
            </a:r>
          </a:p>
          <a:p>
            <a:endParaRPr lang="en-US" sz="400" dirty="0" smtClean="0">
              <a:solidFill>
                <a:schemeClr val="accent2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Añadir</a:t>
            </a:r>
            <a:r>
              <a:rPr lang="en-US" sz="4267" dirty="0" smtClean="0">
                <a:latin typeface="Ubuntu" charset="0"/>
                <a:ea typeface="Ubuntu" charset="0"/>
                <a:cs typeface="Ubuntu" charset="0"/>
              </a:rPr>
              <a:t> al </a:t>
            </a:r>
            <a:r>
              <a:rPr lang="en-US" sz="4267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endParaRPr lang="en-US" sz="4267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701" y="2695095"/>
            <a:ext cx="7317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Si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producto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seleccionado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y la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información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proporciona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son de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tu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agrado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,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pulsa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en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el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boton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añadir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al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carrito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.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2" name="Oval 31"/>
          <p:cNvSpPr>
            <a:spLocks noChangeAspect="1"/>
          </p:cNvSpPr>
          <p:nvPr/>
        </p:nvSpPr>
        <p:spPr>
          <a:xfrm>
            <a:off x="10264988" y="3937189"/>
            <a:ext cx="1151456" cy="1151456"/>
          </a:xfrm>
          <a:prstGeom prst="ellipse">
            <a:avLst/>
          </a:prstGeom>
          <a:solidFill>
            <a:schemeClr val="tx2">
              <a:lumMod val="50000"/>
            </a:schemeClr>
          </a:solidFill>
          <a:ln w="12700"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49"/>
          <p:cNvSpPr txBox="1"/>
          <p:nvPr/>
        </p:nvSpPr>
        <p:spPr>
          <a:xfrm>
            <a:off x="10048083" y="5176857"/>
            <a:ext cx="158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Confirmar</a:t>
            </a:r>
            <a:r>
              <a:rPr lang="en-US" sz="1600" dirty="0" smtClean="0"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en-US" sz="1600" dirty="0" err="1" smtClean="0">
                <a:latin typeface="Ubuntu" charset="0"/>
                <a:ea typeface="Ubuntu" charset="0"/>
                <a:cs typeface="Ubuntu" charset="0"/>
              </a:rPr>
              <a:t>Compra</a:t>
            </a:r>
            <a:endParaRPr lang="en-US" sz="1600" dirty="0" smtClean="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24" y="4067886"/>
            <a:ext cx="890062" cy="8900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12" y="3989524"/>
            <a:ext cx="1071500" cy="1071500"/>
          </a:xfrm>
          <a:prstGeom prst="rect">
            <a:avLst/>
          </a:prstGeom>
          <a:noFill/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4" y="3989524"/>
            <a:ext cx="1090834" cy="10908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179" y="4176249"/>
            <a:ext cx="803804" cy="8038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50" y="4067886"/>
            <a:ext cx="949854" cy="949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4" y="269875"/>
            <a:ext cx="2225802" cy="4189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1" y="413061"/>
            <a:ext cx="3462578" cy="585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7" name="Flecha abajo 26"/>
          <p:cNvSpPr/>
          <p:nvPr/>
        </p:nvSpPr>
        <p:spPr>
          <a:xfrm rot="3377043">
            <a:off x="3162738" y="2147388"/>
            <a:ext cx="461280" cy="833718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55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  <p:set>
                                      <p:cBhvr>
                                        <p:cTn id="1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060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webextension1.xml><?xml version="1.0" encoding="utf-8"?>
<we:webextension xmlns:we="http://schemas.microsoft.com/office/webextensions/webextension/2010/11" id="{BFADEBFE-2E23-D244-BA9F-FAE58F7FB230}">
  <we:reference id="wa104221182" version="2.0.0.0" store="es-ES" storeType="OMEX"/>
  <we:alternateReferences>
    <we:reference id="WA104221182" version="2.0.0.0" store="WA104221182" storeType="OMEX"/>
  </we:alternateReferences>
  <we:properties>
    <we:property name="vid" value="&quot;https://youtu.be/oRgc1385CFs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1187</TotalTime>
  <Words>1369</Words>
  <Application>Microsoft Macintosh PowerPoint</Application>
  <PresentationFormat>Panorámica</PresentationFormat>
  <Paragraphs>270</Paragraphs>
  <Slides>23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Calibri</vt:lpstr>
      <vt:lpstr>Corbel</vt:lpstr>
      <vt:lpstr>Mangal</vt:lpstr>
      <vt:lpstr>Roboto Light</vt:lpstr>
      <vt:lpstr>Times New Roman</vt:lpstr>
      <vt:lpstr>Ubuntu</vt:lpstr>
      <vt:lpstr>华文楷体</vt:lpstr>
      <vt:lpstr>Arial</vt:lpstr>
      <vt:lpstr>Profundidad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Api´s Rest</vt:lpstr>
      <vt:lpstr>Api´s Rest</vt:lpstr>
      <vt:lpstr>Seguridad</vt:lpstr>
      <vt:lpstr>Pago Seguro</vt:lpstr>
      <vt:lpstr>Gestor de Contenido</vt:lpstr>
      <vt:lpstr>Servicios de Terceros</vt:lpstr>
      <vt:lpstr>Servicios de Terceros</vt:lpstr>
      <vt:lpstr>Presentación de PowerPoint</vt:lpstr>
      <vt:lpstr>Desarrollo ABP</vt:lpstr>
      <vt:lpstr>Hoja de Ruta</vt:lpstr>
      <vt:lpstr>Conclusión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FCO MORENO FERNANDEZ</dc:creator>
  <cp:lastModifiedBy>JOSE FCO MORENO FERNANDEZ</cp:lastModifiedBy>
  <cp:revision>163</cp:revision>
  <dcterms:created xsi:type="dcterms:W3CDTF">2016-12-17T08:20:41Z</dcterms:created>
  <dcterms:modified xsi:type="dcterms:W3CDTF">2017-01-11T19:37:06Z</dcterms:modified>
</cp:coreProperties>
</file>